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353" r:id="rId3"/>
    <p:sldId id="339" r:id="rId4"/>
    <p:sldId id="347" r:id="rId5"/>
    <p:sldId id="317" r:id="rId6"/>
    <p:sldId id="342" r:id="rId7"/>
    <p:sldId id="356" r:id="rId8"/>
    <p:sldId id="343" r:id="rId9"/>
    <p:sldId id="345" r:id="rId10"/>
    <p:sldId id="344" r:id="rId11"/>
  </p:sldIdLst>
  <p:sldSz cx="9144000" cy="5143500" type="screen16x9"/>
  <p:notesSz cx="6858000" cy="9144000"/>
  <p:embeddedFontLst>
    <p:embeddedFont>
      <p:font typeface="Krona One" panose="020B0604020202020204" charset="0"/>
      <p:regular r:id="rId13"/>
    </p:embeddedFont>
    <p:embeddedFont>
      <p:font typeface="Miriam Libre" panose="00000500000000000000" pitchFamily="2" charset="-79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Maxwell" initials="JM" lastIdx="1" clrIdx="0">
    <p:extLst>
      <p:ext uri="{19B8F6BF-5375-455C-9EA6-DF929625EA0E}">
        <p15:presenceInfo xmlns:p15="http://schemas.microsoft.com/office/powerpoint/2012/main" userId="S::Joseph.Maxwell@hyland.com::81b9e37d-9426-4999-a489-1cb52182bf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172A"/>
    <a:srgbClr val="8E0000"/>
    <a:srgbClr val="0037C1"/>
    <a:srgbClr val="6D2182"/>
    <a:srgbClr val="F7931A"/>
    <a:srgbClr val="FFA27A"/>
    <a:srgbClr val="F1E7FF"/>
    <a:srgbClr val="C49BFE"/>
    <a:srgbClr val="A7E8FF"/>
    <a:srgbClr val="926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7088DE-29B3-4A1C-9BD6-51BBB168883E}">
  <a:tblStyle styleId="{917088DE-29B3-4A1C-9BD6-51BBB16888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0" autoAdjust="0"/>
    <p:restoredTop sz="69095" autoAdjust="0"/>
  </p:normalViewPr>
  <p:slideViewPr>
    <p:cSldViewPr snapToGrid="0">
      <p:cViewPr varScale="1">
        <p:scale>
          <a:sx n="104" d="100"/>
          <a:sy n="104" d="100"/>
        </p:scale>
        <p:origin x="159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No need to spend too long on this slide…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Let’s talk about quantum computing briefly – I mainly put this here because quantum computers look so cool</a:t>
            </a:r>
          </a:p>
          <a:p>
            <a:pPr lvl="1"/>
            <a:r>
              <a:rPr lang="en-US" dirty="0"/>
              <a:t>Go over the definition – no need to go too deep, just touch on the fact that quantum computers use weird stuff in quantum physics</a:t>
            </a:r>
          </a:p>
          <a:p>
            <a:r>
              <a:rPr lang="en-US" dirty="0"/>
              <a:t>Quantum algorithms are just algorithms that use quantum computing – for example, Shor’s Algorithm – that could potentially break cryptography (meaning someone could hack pretty much anything on the internet)</a:t>
            </a:r>
          </a:p>
          <a:p>
            <a:r>
              <a:rPr lang="en-US" dirty="0"/>
              <a:t>Sum this up by mentioning that the speed of these computers could drastically increase the efficiency of things like AI or world simulation – but the technology is still a long way from that.</a:t>
            </a:r>
          </a:p>
        </p:txBody>
      </p:sp>
    </p:spTree>
    <p:extLst>
      <p:ext uri="{BB962C8B-B14F-4D97-AF65-F5344CB8AC3E}">
        <p14:creationId xmlns:p14="http://schemas.microsoft.com/office/powerpoint/2010/main" val="372837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the history of A.I.</a:t>
            </a:r>
          </a:p>
          <a:p>
            <a:r>
              <a:rPr lang="en-US" dirty="0"/>
              <a:t>Alan Turing was known as the “father of artificial intelligence”</a:t>
            </a:r>
          </a:p>
          <a:p>
            <a:pPr lvl="1"/>
            <a:r>
              <a:rPr lang="en-US" dirty="0"/>
              <a:t>Seriously recommend reading more about him, he is an incredibly impactful and interesting person </a:t>
            </a:r>
          </a:p>
          <a:p>
            <a:pPr lvl="0"/>
            <a:r>
              <a:rPr lang="en-US" dirty="0"/>
              <a:t>One of his contributions to the field was the “Turing Test” – a way to measure how “intelligent” an artificially intelligent agent actually is</a:t>
            </a:r>
          </a:p>
          <a:p>
            <a:pPr lvl="1"/>
            <a:r>
              <a:rPr lang="en-US" dirty="0"/>
              <a:t>This involves a judge having a conversation via text with two “people” – one, a real person, and the other, a computer</a:t>
            </a:r>
          </a:p>
          <a:p>
            <a:pPr lvl="1"/>
            <a:r>
              <a:rPr lang="en-US" dirty="0"/>
              <a:t>If the computer can successfully fool the judge, it has passed the test!</a:t>
            </a:r>
          </a:p>
          <a:p>
            <a:pPr lvl="0"/>
            <a:r>
              <a:rPr lang="en-US" b="1" dirty="0"/>
              <a:t>Poll the students with this question: “Can a machine think?”</a:t>
            </a:r>
            <a:endParaRPr lang="en-US" b="0" dirty="0"/>
          </a:p>
          <a:p>
            <a:pPr lvl="1"/>
            <a:r>
              <a:rPr lang="en-US" b="0" dirty="0"/>
              <a:t>Have them put up fingers or answer in the Zoom chat:</a:t>
            </a:r>
          </a:p>
          <a:p>
            <a:pPr lvl="2"/>
            <a:r>
              <a:rPr lang="en-US" b="0" dirty="0"/>
              <a:t>1 for yes</a:t>
            </a:r>
          </a:p>
          <a:p>
            <a:pPr lvl="2"/>
            <a:r>
              <a:rPr lang="en-US" b="0" dirty="0"/>
              <a:t>2 for no</a:t>
            </a:r>
          </a:p>
          <a:p>
            <a:pPr lvl="2"/>
            <a:r>
              <a:rPr lang="en-US" b="0" dirty="0"/>
              <a:t>3 for maybe/not sure/depends</a:t>
            </a:r>
          </a:p>
          <a:p>
            <a:pPr lvl="0"/>
            <a:r>
              <a:rPr lang="en-US" b="1" dirty="0"/>
              <a:t>Poll the students in the same way with the following questions</a:t>
            </a:r>
          </a:p>
          <a:p>
            <a:pPr lvl="1"/>
            <a:r>
              <a:rPr lang="en-US" b="0" dirty="0"/>
              <a:t>Can a machine actually </a:t>
            </a:r>
            <a:r>
              <a:rPr lang="en-US" b="0" i="0" dirty="0"/>
              <a:t>become conscious?</a:t>
            </a:r>
          </a:p>
          <a:p>
            <a:pPr lvl="0"/>
            <a:r>
              <a:rPr lang="en-US" b="0" i="0" dirty="0"/>
              <a:t>Will an A.I. ever be as intelligent as a human?</a:t>
            </a:r>
          </a:p>
          <a:p>
            <a:pPr lvl="1"/>
            <a:r>
              <a:rPr lang="en-US" b="0" i="0" dirty="0"/>
              <a:t>In this case, it means </a:t>
            </a:r>
            <a:r>
              <a:rPr lang="en-US" b="0" i="1" dirty="0"/>
              <a:t>generally</a:t>
            </a:r>
            <a:r>
              <a:rPr lang="en-US" b="0" i="0" dirty="0"/>
              <a:t> intelligent, i.e., able to solve any problem a human can solve</a:t>
            </a:r>
          </a:p>
          <a:p>
            <a:pPr lvl="0"/>
            <a:r>
              <a:rPr lang="en-US" b="0" i="0" dirty="0"/>
              <a:t>Is the human mind a physical thing?</a:t>
            </a:r>
            <a:endParaRPr lang="en-US" b="0" dirty="0"/>
          </a:p>
          <a:p>
            <a:pPr marL="158750" lvl="0" indent="0">
              <a:buNone/>
            </a:pPr>
            <a:endParaRPr lang="en-US" b="0" dirty="0"/>
          </a:p>
          <a:p>
            <a:pPr marL="158750" lvl="0" indent="0">
              <a:buNone/>
            </a:pPr>
            <a:r>
              <a:rPr lang="en-US" b="0" dirty="0"/>
              <a:t>https://plato.stanford.edu/entries/turing-test/</a:t>
            </a:r>
          </a:p>
          <a:p>
            <a:pPr marL="158750" lvl="0" indent="0">
              <a:buNone/>
            </a:pPr>
            <a:r>
              <a:rPr lang="en-US" b="0" dirty="0"/>
              <a:t>https://plato.stanford.edu/entries/chinese-room/</a:t>
            </a:r>
          </a:p>
        </p:txBody>
      </p:sp>
    </p:spTree>
    <p:extLst>
      <p:ext uri="{BB962C8B-B14F-4D97-AF65-F5344CB8AC3E}">
        <p14:creationId xmlns:p14="http://schemas.microsoft.com/office/powerpoint/2010/main" val="422544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get into some specific technologies that are having an impact on the world today.</a:t>
            </a:r>
          </a:p>
          <a:p>
            <a:pPr lvl="1"/>
            <a:r>
              <a:rPr lang="en-US" dirty="0"/>
              <a:t>A.I. is a huge field that has been changing the world in many ways. We will consider just a few of them.</a:t>
            </a:r>
          </a:p>
          <a:p>
            <a:pPr lvl="1"/>
            <a:endParaRPr lang="en-US" dirty="0"/>
          </a:p>
          <a:p>
            <a:pPr lvl="0"/>
            <a:r>
              <a:rPr lang="en-US" b="1" dirty="0"/>
              <a:t>Ask the students if they have ever used YouTube. Ask them how they think YouTube uses A.I.</a:t>
            </a:r>
            <a:endParaRPr lang="en-US" b="0" dirty="0"/>
          </a:p>
          <a:p>
            <a:pPr lvl="0"/>
            <a:r>
              <a:rPr lang="en-US" b="0" dirty="0"/>
              <a:t>Reveal that their recommendation engine is powered by A.I.</a:t>
            </a:r>
          </a:p>
          <a:p>
            <a:pPr lvl="0"/>
            <a:r>
              <a:rPr lang="en-US" b="0" dirty="0"/>
              <a:t>This is possible because of deep learning &amp; neural networks – we will not explore the technical details</a:t>
            </a:r>
          </a:p>
          <a:p>
            <a:pPr lvl="0"/>
            <a:r>
              <a:rPr lang="en-US" b="1" dirty="0"/>
              <a:t>Ask the students how they might measure the success of a recommendation engine</a:t>
            </a:r>
            <a:endParaRPr lang="en-US" b="0" dirty="0"/>
          </a:p>
          <a:p>
            <a:pPr lvl="1"/>
            <a:r>
              <a:rPr lang="en-US" b="0" dirty="0"/>
              <a:t>Maybe number of times a video was clicked? </a:t>
            </a:r>
            <a:r>
              <a:rPr lang="en-US" b="1" dirty="0"/>
              <a:t>Why could that be bad?</a:t>
            </a:r>
            <a:r>
              <a:rPr lang="en-US" b="0" dirty="0"/>
              <a:t> It could lead to manipulations via clickbait</a:t>
            </a:r>
          </a:p>
          <a:p>
            <a:pPr lvl="1"/>
            <a:r>
              <a:rPr lang="en-US" b="0" dirty="0"/>
              <a:t>Maybe length of time watched on the recommended video? But that could lead to saturated long videos</a:t>
            </a:r>
          </a:p>
          <a:p>
            <a:pPr lvl="1"/>
            <a:r>
              <a:rPr lang="en-US" b="0" dirty="0"/>
              <a:t>Maybe number of times a recommended video was liked? But maybe people don’t like videos even if they enjoyed them</a:t>
            </a:r>
          </a:p>
          <a:p>
            <a:pPr lvl="1"/>
            <a:endParaRPr lang="en-US" b="0" dirty="0"/>
          </a:p>
          <a:p>
            <a:pPr lvl="0"/>
            <a:r>
              <a:rPr lang="en-US" b="1" dirty="0"/>
              <a:t>Ask the students for examples of facial recognition</a:t>
            </a:r>
            <a:endParaRPr lang="en-US" b="0" dirty="0"/>
          </a:p>
          <a:p>
            <a:pPr lvl="0"/>
            <a:r>
              <a:rPr lang="en-US" b="0" dirty="0"/>
              <a:t>A big one is </a:t>
            </a:r>
            <a:r>
              <a:rPr lang="en-US" b="0" dirty="0" err="1"/>
              <a:t>TikTok</a:t>
            </a:r>
            <a:r>
              <a:rPr lang="en-US" b="0" dirty="0"/>
              <a:t> or Snapchat filters (or Instagram or whatever)</a:t>
            </a:r>
          </a:p>
          <a:p>
            <a:pPr lvl="1"/>
            <a:r>
              <a:rPr lang="en-US" b="0" dirty="0"/>
              <a:t>iPhone face ID is another one</a:t>
            </a:r>
          </a:p>
          <a:p>
            <a:pPr lvl="0"/>
            <a:r>
              <a:rPr lang="en-US" b="0" dirty="0"/>
              <a:t>Go over some of the key concerns with facial recognition</a:t>
            </a:r>
          </a:p>
          <a:p>
            <a:pPr lvl="1"/>
            <a:r>
              <a:rPr lang="en-US" b="0" dirty="0"/>
              <a:t>Data theft – big companies or even foreign governments could steal facial data and use it for malicious purposes (such as something we’ll cover later)</a:t>
            </a:r>
          </a:p>
          <a:p>
            <a:pPr lvl="1"/>
            <a:r>
              <a:rPr lang="en-US" b="0" dirty="0"/>
              <a:t>Algorithmic bias – imagine if facial recognition was used to identify criminals. Now, imagine the algorithm was only trained on white people, and can’t recognize people of other races... This could be a serious issue for an individual identified as someone else based on race alone.</a:t>
            </a:r>
          </a:p>
          <a:p>
            <a:pPr lvl="1"/>
            <a:endParaRPr lang="en-US" b="0" dirty="0"/>
          </a:p>
          <a:p>
            <a:pPr lvl="0"/>
            <a:r>
              <a:rPr lang="en-US" b="1" dirty="0"/>
              <a:t>Ask the students if there are any ethical concerns with self-driving cars</a:t>
            </a:r>
            <a:endParaRPr lang="en-US" b="0" dirty="0"/>
          </a:p>
          <a:p>
            <a:pPr lvl="0"/>
            <a:r>
              <a:rPr lang="en-US" b="0" dirty="0"/>
              <a:t>A big question is litigation – who gets in trouble if the car runs someone over? The driver? The programmer? Elon Musk?</a:t>
            </a:r>
          </a:p>
          <a:p>
            <a:pPr lvl="1"/>
            <a:r>
              <a:rPr lang="en-US" b="0" dirty="0"/>
              <a:t>This is also an example of a larger issue of </a:t>
            </a:r>
            <a:r>
              <a:rPr lang="en-US" b="0" i="1" dirty="0"/>
              <a:t>technological unemployment</a:t>
            </a:r>
            <a:r>
              <a:rPr lang="en-US" b="0" i="0" u="none" dirty="0"/>
              <a:t> – what if all the truckers lose their jobs?</a:t>
            </a:r>
          </a:p>
          <a:p>
            <a:pPr lvl="1"/>
            <a:endParaRPr lang="en-US" b="0" i="0" u="none" dirty="0"/>
          </a:p>
          <a:p>
            <a:pPr lvl="0"/>
            <a:r>
              <a:rPr lang="en-US" b="1" i="0" u="none" dirty="0"/>
              <a:t>Ask the students if they have heard of </a:t>
            </a:r>
            <a:r>
              <a:rPr lang="en-US" b="1" i="0" u="none" dirty="0" err="1"/>
              <a:t>deepfakes</a:t>
            </a:r>
            <a:endParaRPr lang="en-US" b="0" i="0" u="none" dirty="0"/>
          </a:p>
          <a:p>
            <a:pPr lvl="0"/>
            <a:r>
              <a:rPr lang="en-US" b="0" i="0" u="none" dirty="0"/>
              <a:t>Show a quick example of Jennifer Lawrence turning into Steve Buscemi</a:t>
            </a:r>
          </a:p>
          <a:p>
            <a:pPr lvl="1"/>
            <a:r>
              <a:rPr lang="en-US" b="0" i="0" u="none" dirty="0"/>
              <a:t>We will dig into </a:t>
            </a:r>
            <a:r>
              <a:rPr lang="en-US" b="0" i="0" u="none" dirty="0" err="1"/>
              <a:t>deepfakes</a:t>
            </a:r>
            <a:r>
              <a:rPr lang="en-US" b="0" i="0" u="none" dirty="0"/>
              <a:t> a little deeper on the next slide…</a:t>
            </a:r>
            <a:endParaRPr lang="en-US" b="1" dirty="0"/>
          </a:p>
          <a:p>
            <a:pPr marL="158750" lvl="0" indent="0">
              <a:buNone/>
            </a:pPr>
            <a:endParaRPr lang="en-US" b="0" dirty="0"/>
          </a:p>
          <a:p>
            <a:pPr marL="158750" lvl="0" indent="0">
              <a:buNone/>
            </a:pPr>
            <a:r>
              <a:rPr lang="en-US" b="0" dirty="0"/>
              <a:t>https://towardsdatascience.com/how-youtube-recommends-videos-b6e003a5ab2f</a:t>
            </a:r>
          </a:p>
          <a:p>
            <a:pPr marL="158750" lvl="0" indent="0">
              <a:buNone/>
            </a:pPr>
            <a:r>
              <a:rPr lang="en-US" dirty="0"/>
              <a:t>https://www.forbes.com/sites/johnkoetsier/2019/07/17/viral-app-faceapp-now-owns-access-to-more-than-150-million-peoples-faces-and-names/?sh=40e97c1f62f1</a:t>
            </a:r>
          </a:p>
        </p:txBody>
      </p:sp>
    </p:spTree>
    <p:extLst>
      <p:ext uri="{BB962C8B-B14F-4D97-AF65-F5344CB8AC3E}">
        <p14:creationId xmlns:p14="http://schemas.microsoft.com/office/powerpoint/2010/main" val="223300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Now we are going to dive deeper into </a:t>
            </a:r>
            <a:r>
              <a:rPr lang="en-US" b="0" dirty="0" err="1"/>
              <a:t>deepfakes</a:t>
            </a:r>
            <a:endParaRPr lang="en-US" b="0" dirty="0"/>
          </a:p>
          <a:p>
            <a:r>
              <a:rPr lang="en-US" b="1" dirty="0"/>
              <a:t>Ask the students if the recognize this person</a:t>
            </a:r>
            <a:endParaRPr lang="en-US" b="0" dirty="0"/>
          </a:p>
          <a:p>
            <a:pPr lvl="0"/>
            <a:r>
              <a:rPr lang="en-US" b="0" dirty="0"/>
              <a:t>It’s actually Kendrick Lamar, but he’s wearing the </a:t>
            </a:r>
            <a:r>
              <a:rPr lang="en-US" b="0" dirty="0" err="1"/>
              <a:t>deepfake</a:t>
            </a:r>
            <a:r>
              <a:rPr lang="en-US" b="0" dirty="0"/>
              <a:t> “mask” of Will Smith</a:t>
            </a:r>
          </a:p>
          <a:p>
            <a:pPr lvl="1"/>
            <a:r>
              <a:rPr lang="en-US" b="0" dirty="0"/>
              <a:t>We will not be watching the video (The Heart Part 5) because it’s DEFINITELY not appropriate for this camp, but it’s culturally relevant</a:t>
            </a:r>
          </a:p>
          <a:p>
            <a:pPr lvl="0"/>
            <a:r>
              <a:rPr lang="en-US" b="0" dirty="0"/>
              <a:t>This is possible via “</a:t>
            </a:r>
            <a:r>
              <a:rPr lang="en-US" b="0" dirty="0" err="1"/>
              <a:t>Deepfake</a:t>
            </a:r>
            <a:r>
              <a:rPr lang="en-US" b="0" dirty="0"/>
              <a:t>” technology – portmanteau of “deep learning” and “fake”</a:t>
            </a:r>
          </a:p>
          <a:p>
            <a:pPr lvl="0"/>
            <a:r>
              <a:rPr lang="en-US" b="0" dirty="0"/>
              <a:t>There are several other legitimate examples, like young Carrie Fisher in Rogue One</a:t>
            </a:r>
          </a:p>
          <a:p>
            <a:pPr lvl="0"/>
            <a:r>
              <a:rPr lang="en-US" b="0" dirty="0"/>
              <a:t>There is also a platform named </a:t>
            </a:r>
            <a:r>
              <a:rPr lang="en-US" b="0" dirty="0" err="1"/>
              <a:t>Synthesia</a:t>
            </a:r>
            <a:r>
              <a:rPr lang="en-US" b="0" dirty="0"/>
              <a:t> that generates 100% A.I.-based people for use in business videos, and potentially other media</a:t>
            </a:r>
          </a:p>
          <a:p>
            <a:pPr lvl="1"/>
            <a:r>
              <a:rPr lang="en-US" b="0" dirty="0"/>
              <a:t>Play the video, and explain that it’s not a real person, or a real voice!</a:t>
            </a:r>
          </a:p>
          <a:p>
            <a:pPr lvl="0"/>
            <a:r>
              <a:rPr lang="en-US" b="0" dirty="0"/>
              <a:t>However, it’s not all good… show the video of “Obama” saying that we need to be vigilant on the internet</a:t>
            </a:r>
          </a:p>
          <a:p>
            <a:pPr lvl="0"/>
            <a:r>
              <a:rPr lang="en-US" b="0" dirty="0"/>
              <a:t>Then, reveal Jordan Peele and play the video again – showing that it was fabricated</a:t>
            </a:r>
          </a:p>
          <a:p>
            <a:pPr lvl="0"/>
            <a:r>
              <a:rPr lang="en-US" b="0" dirty="0"/>
              <a:t>Explain that </a:t>
            </a:r>
            <a:r>
              <a:rPr lang="en-US" b="0" dirty="0" err="1"/>
              <a:t>deepfakes</a:t>
            </a:r>
            <a:r>
              <a:rPr lang="en-US" b="0" dirty="0"/>
              <a:t> can spread dangerous misinformation – think about political figures being manipulated in that way</a:t>
            </a:r>
          </a:p>
          <a:p>
            <a:pPr lvl="0"/>
            <a:r>
              <a:rPr lang="en-US" b="0" dirty="0"/>
              <a:t>There are many nefarious purposes for </a:t>
            </a:r>
            <a:r>
              <a:rPr lang="en-US" b="0" dirty="0" err="1"/>
              <a:t>deepfakes</a:t>
            </a:r>
            <a:r>
              <a:rPr lang="en-US" b="0" dirty="0"/>
              <a:t>, mainly involving fraud</a:t>
            </a:r>
          </a:p>
          <a:p>
            <a:pPr lvl="0"/>
            <a:r>
              <a:rPr lang="en-US" b="0" dirty="0"/>
              <a:t>As the technology improves, it becomes more and more difficult to detect </a:t>
            </a:r>
            <a:r>
              <a:rPr lang="en-US" b="0" dirty="0" err="1"/>
              <a:t>deepfakes</a:t>
            </a:r>
            <a:endParaRPr lang="en-US" b="0" dirty="0"/>
          </a:p>
          <a:p>
            <a:pPr lvl="1"/>
            <a:r>
              <a:rPr lang="en-US" b="0" dirty="0"/>
              <a:t>Companies like Twitter are working on tagging synthetic videos and making sure no one is misled</a:t>
            </a:r>
          </a:p>
          <a:p>
            <a:pPr lvl="1"/>
            <a:r>
              <a:rPr lang="en-US" b="1" dirty="0"/>
              <a:t>Ask the students if they can think of ways </a:t>
            </a:r>
            <a:r>
              <a:rPr lang="en-US" b="1" dirty="0" err="1"/>
              <a:t>deepfakes</a:t>
            </a:r>
            <a:r>
              <a:rPr lang="en-US" b="1" dirty="0"/>
              <a:t> could be used, for good or bad</a:t>
            </a:r>
            <a:endParaRPr lang="en-US" b="0" dirty="0"/>
          </a:p>
          <a:p>
            <a:pPr lvl="0"/>
            <a:endParaRPr lang="en-US" b="0" dirty="0"/>
          </a:p>
          <a:p>
            <a:pPr marL="158750" lvl="0" indent="0">
              <a:buNone/>
            </a:pPr>
            <a:r>
              <a:rPr lang="en-US" b="0" dirty="0"/>
              <a:t>https://www.youtube.com/watch?v=fM2pqqfukNc</a:t>
            </a:r>
          </a:p>
        </p:txBody>
      </p:sp>
    </p:spTree>
    <p:extLst>
      <p:ext uri="{BB962C8B-B14F-4D97-AF65-F5344CB8AC3E}">
        <p14:creationId xmlns:p14="http://schemas.microsoft.com/office/powerpoint/2010/main" val="1583717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dive into some of these future technologies. We’ll start with an emerging one – artificial intelligence</a:t>
            </a:r>
          </a:p>
          <a:p>
            <a:pPr lvl="1"/>
            <a:r>
              <a:rPr lang="en-US" b="1" dirty="0"/>
              <a:t>Ask the students if they have any ideas for how A.I. could impact the future</a:t>
            </a:r>
          </a:p>
          <a:p>
            <a:r>
              <a:rPr lang="en-US" b="0" dirty="0"/>
              <a:t>One example – government by algorithm – there have been some real-world examples of AI getting involved in politics</a:t>
            </a:r>
          </a:p>
          <a:p>
            <a:pPr lvl="1"/>
            <a:r>
              <a:rPr lang="en-US" b="0" dirty="0"/>
              <a:t>In Japan, an artificial intelligence ran for public office</a:t>
            </a:r>
          </a:p>
          <a:p>
            <a:pPr lvl="1"/>
            <a:r>
              <a:rPr lang="en-US" b="0" dirty="0"/>
              <a:t>In the 80s, there was a software called “Split Up” that handled divorce proceedings, and split up estates</a:t>
            </a:r>
          </a:p>
          <a:p>
            <a:pPr lvl="1"/>
            <a:r>
              <a:rPr lang="en-US" b="1" dirty="0"/>
              <a:t>Poll the students: would you like to be governed by an artificial intelligence?</a:t>
            </a:r>
            <a:endParaRPr lang="en-US" b="0" dirty="0"/>
          </a:p>
          <a:p>
            <a:pPr lvl="0"/>
            <a:r>
              <a:rPr lang="en-US" b="0" dirty="0"/>
              <a:t>Another potential future would be </a:t>
            </a:r>
            <a:r>
              <a:rPr lang="en-US" b="0" dirty="0" err="1"/>
              <a:t>deepfake</a:t>
            </a:r>
            <a:r>
              <a:rPr lang="en-US" b="0" dirty="0"/>
              <a:t> films</a:t>
            </a:r>
          </a:p>
          <a:p>
            <a:pPr lvl="1"/>
            <a:r>
              <a:rPr lang="en-US" b="0" dirty="0"/>
              <a:t>The A.I. could generate the visuals, the audio/dialog… could even write the story!</a:t>
            </a:r>
          </a:p>
          <a:p>
            <a:pPr lvl="1"/>
            <a:r>
              <a:rPr lang="en-US" b="1" dirty="0"/>
              <a:t>Poll the students: do you think a fully A.I.-generated movie would be good?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Now for a less realistic idea – </a:t>
            </a:r>
            <a:r>
              <a:rPr lang="en-US" sz="1100" b="1" dirty="0">
                <a:effectLst/>
                <a:latin typeface="Arial"/>
                <a:cs typeface="Arial"/>
              </a:rPr>
              <a:t>Ask the students if they’ve heard of the “singularity”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This is a hypothetical point in time at which technological growth becomes uncontrollable and irreversible, resulting in unforeseeable changes to human civilization.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This could cause an “intelligence explosion” – basically, if an Artificial </a:t>
            </a:r>
            <a:r>
              <a:rPr lang="en-US" sz="1100" b="1" dirty="0">
                <a:effectLst/>
                <a:latin typeface="Arial"/>
                <a:cs typeface="Arial"/>
              </a:rPr>
              <a:t>General</a:t>
            </a:r>
            <a:r>
              <a:rPr lang="en-US" sz="1100" b="0" dirty="0">
                <a:effectLst/>
                <a:latin typeface="Arial"/>
                <a:cs typeface="Arial"/>
              </a:rPr>
              <a:t> Intelligence is capable of improving itself, there’s nothing stopping it from continuous improvement… which makes it get faster and faster and better and better at an accelerated pace</a:t>
            </a:r>
          </a:p>
          <a:p>
            <a:pPr lvl="1"/>
            <a:r>
              <a:rPr lang="en-US" sz="1100" b="0" dirty="0">
                <a:effectLst/>
                <a:latin typeface="Arial"/>
                <a:cs typeface="Arial"/>
              </a:rPr>
              <a:t>This could lead to a </a:t>
            </a:r>
            <a:r>
              <a:rPr lang="en-US" sz="1100" b="1" dirty="0">
                <a:effectLst/>
                <a:latin typeface="Arial"/>
                <a:cs typeface="Arial"/>
              </a:rPr>
              <a:t>superintelligence</a:t>
            </a:r>
            <a:r>
              <a:rPr lang="en-US" sz="1100" b="0" dirty="0">
                <a:effectLst/>
                <a:latin typeface="Arial"/>
                <a:cs typeface="Arial"/>
              </a:rPr>
              <a:t> – something humans could not even comprehend, way beyond any human intelligence</a:t>
            </a:r>
          </a:p>
          <a:p>
            <a:pPr lvl="0"/>
            <a:r>
              <a:rPr lang="en-US" sz="1100" b="0" dirty="0">
                <a:effectLst/>
                <a:latin typeface="Arial"/>
                <a:cs typeface="Arial"/>
              </a:rPr>
              <a:t>One fun thought experiment is a </a:t>
            </a:r>
            <a:r>
              <a:rPr lang="en-US" sz="1100" b="1" dirty="0">
                <a:effectLst/>
                <a:latin typeface="Arial"/>
                <a:cs typeface="Arial"/>
              </a:rPr>
              <a:t>paperclip maximizer</a:t>
            </a:r>
            <a:r>
              <a:rPr lang="en-US" sz="1100" b="0" dirty="0">
                <a:effectLst/>
                <a:latin typeface="Arial"/>
                <a:cs typeface="Arial"/>
              </a:rPr>
              <a:t> – say a superintelligence had a goal of creating paperclips. It might neglect all other responsibilities and simply optimize its ability to create paperclips – thus destroying the universe.</a:t>
            </a:r>
          </a:p>
          <a:p>
            <a:pPr lvl="1"/>
            <a:r>
              <a:rPr lang="en-US" sz="1100" b="1" dirty="0">
                <a:effectLst/>
                <a:latin typeface="Arial"/>
                <a:cs typeface="Arial"/>
              </a:rPr>
              <a:t>Poll the students: Will a technological singularity happen?</a:t>
            </a:r>
          </a:p>
          <a:p>
            <a:pPr lvl="0"/>
            <a:endParaRPr lang="en-US" sz="1100" b="0" dirty="0">
              <a:effectLst/>
              <a:latin typeface="Arial"/>
              <a:cs typeface="Arial"/>
            </a:endParaRPr>
          </a:p>
          <a:p>
            <a:pPr marL="158750" lvl="0" indent="0">
              <a:buNone/>
            </a:pPr>
            <a:r>
              <a:rPr lang="en-US" sz="1100" b="0" dirty="0">
                <a:effectLst/>
                <a:latin typeface="Arial"/>
                <a:cs typeface="Arial"/>
              </a:rPr>
              <a:t>https://en.wikipedia.org/wiki/Split_Up_(expert_system)</a:t>
            </a:r>
          </a:p>
          <a:p>
            <a:pPr marL="158750" lvl="0" indent="0">
              <a:buNone/>
            </a:pPr>
            <a:r>
              <a:rPr lang="en-US" sz="1100" b="0" dirty="0">
                <a:effectLst/>
                <a:latin typeface="Arial"/>
                <a:cs typeface="Arial"/>
              </a:rPr>
              <a:t>https://mitpress.mit.edu/books/technological-singularity</a:t>
            </a:r>
          </a:p>
          <a:p>
            <a:pPr marL="158750" lvl="0" indent="0">
              <a:buNone/>
            </a:pPr>
            <a:r>
              <a:rPr lang="en-US" sz="1100" b="0" dirty="0">
                <a:effectLst/>
                <a:latin typeface="Arial"/>
                <a:cs typeface="Arial"/>
              </a:rPr>
              <a:t>https://www.lesswrong.com/tag/paperclip-maximizer</a:t>
            </a:r>
          </a:p>
        </p:txBody>
      </p:sp>
    </p:spTree>
    <p:extLst>
      <p:ext uri="{BB962C8B-B14F-4D97-AF65-F5344CB8AC3E}">
        <p14:creationId xmlns:p14="http://schemas.microsoft.com/office/powerpoint/2010/main" val="3177901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topic of reality, let’s get into another area of technology – extended reality (e.g. non-reality reality)</a:t>
            </a:r>
          </a:p>
          <a:p>
            <a:r>
              <a:rPr lang="en-US" b="1" dirty="0"/>
              <a:t>Ask the students if they know what VR stands for, and if they have examples of VR Headsets.</a:t>
            </a:r>
            <a:r>
              <a:rPr lang="en-US" b="0" dirty="0"/>
              <a:t> It stands for </a:t>
            </a:r>
            <a:r>
              <a:rPr lang="en-US" b="1" dirty="0"/>
              <a:t>V</a:t>
            </a:r>
            <a:r>
              <a:rPr lang="en-US" b="0" dirty="0"/>
              <a:t>irtual </a:t>
            </a:r>
            <a:r>
              <a:rPr lang="en-US" b="1" dirty="0"/>
              <a:t>R</a:t>
            </a:r>
            <a:r>
              <a:rPr lang="en-US" b="0" dirty="0"/>
              <a:t>eality</a:t>
            </a:r>
          </a:p>
          <a:p>
            <a:pPr lvl="1"/>
            <a:r>
              <a:rPr lang="en-US" b="0" dirty="0"/>
              <a:t>Oculus Quest, HTC </a:t>
            </a:r>
            <a:r>
              <a:rPr lang="en-US" b="0" dirty="0" err="1"/>
              <a:t>Vive</a:t>
            </a:r>
            <a:r>
              <a:rPr lang="en-US" b="0" dirty="0"/>
              <a:t>, Google Cardboard</a:t>
            </a:r>
          </a:p>
          <a:p>
            <a:pPr lvl="1"/>
            <a:r>
              <a:rPr lang="en-US" b="0" dirty="0"/>
              <a:t>VR is fully immersive, and is meant to take the user into another world</a:t>
            </a:r>
          </a:p>
          <a:p>
            <a:pPr lvl="1"/>
            <a:r>
              <a:rPr lang="en-US" b="0" dirty="0"/>
              <a:t>VR is largely used for entertainment, but can also be used for education/training, healthcare, and more</a:t>
            </a:r>
          </a:p>
          <a:p>
            <a:pPr lvl="0"/>
            <a:r>
              <a:rPr lang="en-US" b="1" dirty="0"/>
              <a:t>Ask the students if they know what AR stands for. </a:t>
            </a:r>
            <a:r>
              <a:rPr lang="en-US" b="0" dirty="0"/>
              <a:t>It stands for </a:t>
            </a:r>
            <a:r>
              <a:rPr lang="en-US" b="1" dirty="0"/>
              <a:t>A</a:t>
            </a:r>
            <a:r>
              <a:rPr lang="en-US" b="0" dirty="0"/>
              <a:t>ugmented </a:t>
            </a:r>
            <a:r>
              <a:rPr lang="en-US" b="1" dirty="0"/>
              <a:t>R</a:t>
            </a:r>
            <a:r>
              <a:rPr lang="en-US" b="0" dirty="0"/>
              <a:t>eality</a:t>
            </a:r>
          </a:p>
          <a:p>
            <a:pPr lvl="0"/>
            <a:r>
              <a:rPr lang="en-US" b="0" dirty="0"/>
              <a:t>In Augmented Reality, a layer of non-reality is added to normal reality – an example is </a:t>
            </a:r>
            <a:r>
              <a:rPr lang="en-US" b="0" dirty="0" err="1"/>
              <a:t>Pokemon</a:t>
            </a:r>
            <a:r>
              <a:rPr lang="en-US" b="0" dirty="0"/>
              <a:t> Go</a:t>
            </a:r>
          </a:p>
          <a:p>
            <a:pPr lvl="1"/>
            <a:r>
              <a:rPr lang="en-US" b="1" dirty="0"/>
              <a:t>Ask the students if they have any ideas how AR could be used</a:t>
            </a:r>
            <a:endParaRPr lang="en-US" b="0" dirty="0"/>
          </a:p>
          <a:p>
            <a:pPr lvl="1"/>
            <a:r>
              <a:rPr lang="en-US" b="0" dirty="0"/>
              <a:t>Outside of gaming, there are applications in art, commerce, architecture, and more</a:t>
            </a:r>
          </a:p>
          <a:p>
            <a:pPr lvl="0"/>
            <a:r>
              <a:rPr lang="en-US" b="1" dirty="0"/>
              <a:t>Ask the students if they’ve heard of the metaverse</a:t>
            </a:r>
            <a:endParaRPr lang="en-US" b="0" dirty="0"/>
          </a:p>
          <a:p>
            <a:pPr lvl="1"/>
            <a:r>
              <a:rPr lang="en-US" b="0" dirty="0"/>
              <a:t>The term actually originated in a 1992 novel by Neal Stephenson called Snow Crash – it’s a portmanteau of “meta” and “universe”</a:t>
            </a:r>
          </a:p>
          <a:p>
            <a:pPr lvl="1"/>
            <a:r>
              <a:rPr lang="en-US" b="0" dirty="0"/>
              <a:t>The “metaverse” is a universal immersive virtual world, facilitated by the use of VR and AR</a:t>
            </a:r>
          </a:p>
          <a:p>
            <a:pPr lvl="0"/>
            <a:r>
              <a:rPr lang="en-US" b="0" dirty="0"/>
              <a:t>Recently, the idea of Blockchain and NFTs (Web3) have been incorporated into the metaverse – </a:t>
            </a:r>
            <a:r>
              <a:rPr lang="en-US" b="0" i="1" dirty="0"/>
              <a:t>digital ownership</a:t>
            </a:r>
            <a:r>
              <a:rPr lang="en-US" b="0" i="0" dirty="0"/>
              <a:t> is an important concept</a:t>
            </a:r>
          </a:p>
          <a:p>
            <a:pPr lvl="1"/>
            <a:r>
              <a:rPr lang="en-US" b="0" i="0" dirty="0"/>
              <a:t>“Virtual Land” in the metaverse is selling for hundreds of thousands of dollars right now (virtual real estate is an oxymoron)</a:t>
            </a:r>
          </a:p>
          <a:p>
            <a:pPr lvl="0"/>
            <a:r>
              <a:rPr lang="en-US" b="1" i="0" dirty="0"/>
              <a:t>Poll the students with this question: “Is virtual real estate a good investment?”</a:t>
            </a:r>
            <a:r>
              <a:rPr lang="en-US" b="0" i="0" dirty="0"/>
              <a:t> (1 for yes, 2 for no, 3 for maybe/not sure)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9442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another emerging technology – extended reality</a:t>
            </a:r>
          </a:p>
          <a:p>
            <a:pPr lvl="1"/>
            <a:r>
              <a:rPr lang="en-US" b="1" dirty="0"/>
              <a:t>Ask the students if they have ideas about how Extended Reality could impact the future</a:t>
            </a:r>
          </a:p>
          <a:p>
            <a:r>
              <a:rPr lang="en-US" b="0" dirty="0"/>
              <a:t>One possibility is a complete virtual society – like in Ready Player One</a:t>
            </a:r>
          </a:p>
          <a:p>
            <a:pPr lvl="1"/>
            <a:r>
              <a:rPr lang="en-US" b="0" dirty="0"/>
              <a:t>People might spend more time in VR than they do in real life</a:t>
            </a:r>
          </a:p>
          <a:p>
            <a:pPr lvl="1"/>
            <a:r>
              <a:rPr lang="en-US" b="0" dirty="0"/>
              <a:t>Entire economies, cultures, and communities could exist digitally</a:t>
            </a:r>
          </a:p>
          <a:p>
            <a:pPr lvl="0"/>
            <a:r>
              <a:rPr lang="en-US" b="0" dirty="0"/>
              <a:t>Another possibility, that may be a little more out there – Brain-Computer Interfaces mostly exist for prosthetic limbs – being able to read impulses from the brain</a:t>
            </a:r>
          </a:p>
          <a:p>
            <a:pPr lvl="0"/>
            <a:r>
              <a:rPr lang="en-US" b="0" dirty="0"/>
              <a:t>But what if it were possible to use a brain-computer interface to completely stimulate a person’s perception?</a:t>
            </a:r>
          </a:p>
          <a:p>
            <a:pPr lvl="1"/>
            <a:r>
              <a:rPr lang="en-US" b="0" dirty="0"/>
              <a:t>If that’s possible, extended reality might become </a:t>
            </a:r>
            <a:r>
              <a:rPr lang="en-US" b="0" i="1" dirty="0"/>
              <a:t>so</a:t>
            </a:r>
            <a:r>
              <a:rPr lang="en-US" b="0" i="0" dirty="0"/>
              <a:t> advanced that it is completely indistinguishable from our reality…</a:t>
            </a:r>
          </a:p>
          <a:p>
            <a:pPr lvl="0"/>
            <a:r>
              <a:rPr lang="en-US" b="1" i="0" dirty="0"/>
              <a:t>Poll the students: Are we currently living in a simulation?</a:t>
            </a:r>
          </a:p>
          <a:p>
            <a:pPr lvl="0"/>
            <a:r>
              <a:rPr lang="en-US" b="1" i="0" dirty="0"/>
              <a:t>Follow-up question: does it matter if we’re in a simulation?</a:t>
            </a:r>
          </a:p>
          <a:p>
            <a:pPr marL="158750" lvl="0" indent="0">
              <a:buNone/>
            </a:pPr>
            <a:endParaRPr lang="en-US" b="0" i="0" dirty="0"/>
          </a:p>
          <a:p>
            <a:pPr marL="158750" lvl="0" indent="0">
              <a:buNone/>
            </a:pPr>
            <a:r>
              <a:rPr lang="en-US" b="0" i="0" dirty="0"/>
              <a:t>http://consc.net/reality+/excerpt.pdf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32928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shift gears from the virtual to the real – computers can make things beyond the digital world!</a:t>
            </a:r>
          </a:p>
          <a:p>
            <a:r>
              <a:rPr lang="en-US" dirty="0"/>
              <a:t>Show the example – </a:t>
            </a:r>
            <a:r>
              <a:rPr lang="en-US" b="1" dirty="0"/>
              <a:t>ask the students if they recognize this robot</a:t>
            </a:r>
            <a:r>
              <a:rPr lang="en-US" b="0" dirty="0"/>
              <a:t> (Bender from Futurama)</a:t>
            </a:r>
          </a:p>
          <a:p>
            <a:pPr lvl="1"/>
            <a:r>
              <a:rPr lang="en-US" b="0" dirty="0"/>
              <a:t>3D printing is the construction of a physical object from a digital model – usually plastics, but other materials can also be used (like chocolate)</a:t>
            </a:r>
          </a:p>
          <a:p>
            <a:r>
              <a:rPr lang="en-US" b="1" dirty="0"/>
              <a:t>Ask the students for some ideas of what they could 3D print</a:t>
            </a:r>
          </a:p>
          <a:p>
            <a:r>
              <a:rPr lang="en-US" b="0" dirty="0"/>
              <a:t>There is a list of some of the things that can be printed – but there’s definitely more than that!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934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Poll the students: Would you want to live in a Smart House like from the DCOM?</a:t>
            </a:r>
            <a:endParaRPr lang="en-US" b="0" dirty="0"/>
          </a:p>
          <a:p>
            <a:pPr lvl="1"/>
            <a:r>
              <a:rPr lang="en-US" b="0" dirty="0"/>
              <a:t>Basically, a house where everything is controlled by a computer connected to the internet and is running software</a:t>
            </a:r>
          </a:p>
          <a:p>
            <a:pPr lvl="1"/>
            <a:r>
              <a:rPr lang="en-US" b="0" dirty="0"/>
              <a:t>In the 1999 when this was released, a “Smart House” was far from reality… but now it’s not too far off</a:t>
            </a:r>
          </a:p>
          <a:p>
            <a:pPr lvl="0"/>
            <a:r>
              <a:rPr lang="en-US" b="0" dirty="0"/>
              <a:t>So what is the Internet of Things? Well, it’s basically a smart house – a network of “things” (aka smart devices) that are capable of running software, and connecting to the internet (or each other)</a:t>
            </a:r>
          </a:p>
          <a:p>
            <a:pPr lvl="1"/>
            <a:r>
              <a:rPr lang="en-US" b="1" dirty="0"/>
              <a:t>Ask the students for examples of “smart” devices</a:t>
            </a:r>
            <a:endParaRPr lang="en-US" b="0" dirty="0"/>
          </a:p>
          <a:p>
            <a:pPr lvl="0"/>
            <a:r>
              <a:rPr lang="en-US" b="0" dirty="0"/>
              <a:t>Reveal a few examples of smart devices</a:t>
            </a:r>
          </a:p>
          <a:p>
            <a:pPr lvl="0"/>
            <a:r>
              <a:rPr lang="en-US" b="1" dirty="0"/>
              <a:t>Ask the students for some potential concerns with smart devices</a:t>
            </a:r>
            <a:endParaRPr lang="en-US" b="0" dirty="0"/>
          </a:p>
          <a:p>
            <a:pPr lvl="0"/>
            <a:r>
              <a:rPr lang="en-US" b="0" dirty="0"/>
              <a:t>Reveal some potential concerns</a:t>
            </a:r>
          </a:p>
          <a:p>
            <a:pPr lvl="1"/>
            <a:r>
              <a:rPr lang="en-US" b="0" dirty="0"/>
              <a:t>General security – there is extra vulnerability – compromising one device could compromise an entire network</a:t>
            </a:r>
          </a:p>
          <a:p>
            <a:pPr lvl="1"/>
            <a:r>
              <a:rPr lang="en-US" b="0" dirty="0"/>
              <a:t>Privacy – companies (cough </a:t>
            </a:r>
            <a:r>
              <a:rPr lang="en-US" b="0" dirty="0" err="1"/>
              <a:t>cough</a:t>
            </a:r>
            <a:r>
              <a:rPr lang="en-US" b="0" dirty="0"/>
              <a:t> Amazon) could take data about your home or living habits, and use it to sell you things</a:t>
            </a:r>
          </a:p>
          <a:p>
            <a:pPr lvl="1"/>
            <a:r>
              <a:rPr lang="en-US" b="0" dirty="0"/>
              <a:t>Control – if someone else hacked your system, they could make things very bad (e.g. locking doors, turning up the heat, </a:t>
            </a:r>
            <a:r>
              <a:rPr lang="en-US" b="0" dirty="0" err="1"/>
              <a:t>etc</a:t>
            </a:r>
            <a:r>
              <a:rPr lang="en-US" b="0" dirty="0"/>
              <a:t>)</a:t>
            </a:r>
          </a:p>
          <a:p>
            <a:pPr lvl="0"/>
            <a:r>
              <a:rPr lang="en-US" b="0" dirty="0"/>
              <a:t>Also, your house might gain sentience, assume a corporeal form, and wreak havoc on your family</a:t>
            </a:r>
          </a:p>
        </p:txBody>
      </p:sp>
    </p:spTree>
    <p:extLst>
      <p:ext uri="{BB962C8B-B14F-4D97-AF65-F5344CB8AC3E}">
        <p14:creationId xmlns:p14="http://schemas.microsoft.com/office/powerpoint/2010/main" val="388446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61425" y="622625"/>
            <a:ext cx="8172600" cy="2912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61425" y="3746300"/>
            <a:ext cx="4689900" cy="93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5700" y="540000"/>
            <a:ext cx="8172600" cy="2912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5700" y="3663675"/>
            <a:ext cx="4689900" cy="939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5700" y="539375"/>
            <a:ext cx="8172600" cy="2754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0000" y="628925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05925" y="628925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91850" y="628925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3907725"/>
            <a:ext cx="4152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6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561425" y="1356100"/>
            <a:ext cx="8172600" cy="3416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485700" y="1273350"/>
            <a:ext cx="8172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6"/>
          <p:cNvSpPr/>
          <p:nvPr/>
        </p:nvSpPr>
        <p:spPr>
          <a:xfrm>
            <a:off x="8306050" y="461125"/>
            <a:ext cx="236100" cy="236100"/>
          </a:xfrm>
          <a:prstGeom prst="mathMultiply">
            <a:avLst>
              <a:gd name="adj1" fmla="val 192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/>
          <p:nvPr/>
        </p:nvSpPr>
        <p:spPr>
          <a:xfrm>
            <a:off x="561425" y="1356600"/>
            <a:ext cx="47154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485700" y="1273975"/>
            <a:ext cx="47154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485700" y="1273350"/>
            <a:ext cx="4715400" cy="2754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720000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905925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1091850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561425" y="461125"/>
            <a:ext cx="8172600" cy="6912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485700" y="378375"/>
            <a:ext cx="8172600" cy="691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5493300" y="1356600"/>
            <a:ext cx="3240600" cy="3416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5417575" y="1273975"/>
            <a:ext cx="3240600" cy="3416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5417575" y="1273350"/>
            <a:ext cx="3240600" cy="2754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5651875" y="1362900"/>
            <a:ext cx="96300" cy="96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5837800" y="1362900"/>
            <a:ext cx="96300" cy="963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"/>
          <p:cNvSpPr/>
          <p:nvPr/>
        </p:nvSpPr>
        <p:spPr>
          <a:xfrm>
            <a:off x="6023725" y="1362900"/>
            <a:ext cx="96300" cy="96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●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○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riam Libre"/>
              <a:buChar char="■"/>
              <a:defRPr sz="16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72" r:id="rId4"/>
    <p:sldLayoutId id="214748367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0.jpe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gif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/>
          <p:nvPr/>
        </p:nvSpPr>
        <p:spPr>
          <a:xfrm>
            <a:off x="551717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ctrTitle"/>
          </p:nvPr>
        </p:nvSpPr>
        <p:spPr>
          <a:xfrm>
            <a:off x="720000" y="1138400"/>
            <a:ext cx="770400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Computers</a:t>
            </a:r>
            <a:br>
              <a:rPr lang="en" sz="6000" b="0" dirty="0"/>
            </a:br>
            <a:r>
              <a:rPr lang="en" sz="6000" b="0" dirty="0"/>
              <a:t>&amp; </a:t>
            </a:r>
            <a:r>
              <a:rPr lang="en" sz="6000" dirty="0"/>
              <a:t>Society</a:t>
            </a:r>
            <a:endParaRPr sz="6000" dirty="0">
              <a:solidFill>
                <a:schemeClr val="tx2">
                  <a:lumMod val="75000"/>
                </a:schemeClr>
              </a:solidFill>
              <a:highlight>
                <a:schemeClr val="accent3"/>
              </a:highlight>
            </a:endParaRPr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1"/>
          </p:nvPr>
        </p:nvSpPr>
        <p:spPr>
          <a:xfrm>
            <a:off x="717062" y="3854205"/>
            <a:ext cx="4152600" cy="59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Extension Slides</a:t>
            </a:r>
            <a:endParaRPr sz="2400" dirty="0"/>
          </a:p>
        </p:txBody>
      </p:sp>
      <p:sp>
        <p:nvSpPr>
          <p:cNvPr id="446" name="Google Shape;446;p31"/>
          <p:cNvSpPr/>
          <p:nvPr/>
        </p:nvSpPr>
        <p:spPr>
          <a:xfrm>
            <a:off x="543727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6655800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6575900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7794425" y="37463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7714525" y="3665400"/>
            <a:ext cx="939600" cy="939600"/>
          </a:xfrm>
          <a:prstGeom prst="snip1Rect">
            <a:avLst>
              <a:gd name="adj" fmla="val 1132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811047" y="3760197"/>
            <a:ext cx="746555" cy="746555"/>
            <a:chOff x="4724400" y="2057400"/>
            <a:chExt cx="2743200" cy="2743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9DC7FE-AC82-431F-98BF-29FC267130B1}"/>
                </a:ext>
              </a:extLst>
            </p:cNvPr>
            <p:cNvSpPr/>
            <p:nvPr/>
          </p:nvSpPr>
          <p:spPr>
            <a:xfrm>
              <a:off x="4724400" y="2057400"/>
              <a:ext cx="2743200" cy="2743200"/>
            </a:xfrm>
            <a:prstGeom prst="rect">
              <a:avLst/>
            </a:prstGeom>
            <a:gradFill flip="none" rotWithShape="1">
              <a:gsLst>
                <a:gs pos="0">
                  <a:srgbClr val="6ABF4B"/>
                </a:gs>
                <a:gs pos="99000">
                  <a:srgbClr val="54C8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BB74FD83-EF1E-43B0-BAC9-95799264DF4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5154168" y="3116582"/>
              <a:ext cx="1883664" cy="624837"/>
              <a:chOff x="4992" y="1007"/>
              <a:chExt cx="823" cy="273"/>
            </a:xfrm>
            <a:solidFill>
              <a:srgbClr val="FFFFFF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684C248C-E801-46CE-89AA-270E8706A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" y="1017"/>
                <a:ext cx="189" cy="197"/>
              </a:xfrm>
              <a:custGeom>
                <a:avLst/>
                <a:gdLst>
                  <a:gd name="T0" fmla="*/ 0 w 189"/>
                  <a:gd name="T1" fmla="*/ 187 h 197"/>
                  <a:gd name="T2" fmla="*/ 21 w 189"/>
                  <a:gd name="T3" fmla="*/ 183 h 197"/>
                  <a:gd name="T4" fmla="*/ 21 w 189"/>
                  <a:gd name="T5" fmla="*/ 15 h 197"/>
                  <a:gd name="T6" fmla="*/ 0 w 189"/>
                  <a:gd name="T7" fmla="*/ 12 h 197"/>
                  <a:gd name="T8" fmla="*/ 0 w 189"/>
                  <a:gd name="T9" fmla="*/ 0 h 197"/>
                  <a:gd name="T10" fmla="*/ 66 w 189"/>
                  <a:gd name="T11" fmla="*/ 0 h 197"/>
                  <a:gd name="T12" fmla="*/ 66 w 189"/>
                  <a:gd name="T13" fmla="*/ 12 h 197"/>
                  <a:gd name="T14" fmla="*/ 46 w 189"/>
                  <a:gd name="T15" fmla="*/ 14 h 197"/>
                  <a:gd name="T16" fmla="*/ 46 w 189"/>
                  <a:gd name="T17" fmla="*/ 94 h 197"/>
                  <a:gd name="T18" fmla="*/ 143 w 189"/>
                  <a:gd name="T19" fmla="*/ 94 h 197"/>
                  <a:gd name="T20" fmla="*/ 143 w 189"/>
                  <a:gd name="T21" fmla="*/ 14 h 197"/>
                  <a:gd name="T22" fmla="*/ 122 w 189"/>
                  <a:gd name="T23" fmla="*/ 12 h 197"/>
                  <a:gd name="T24" fmla="*/ 122 w 189"/>
                  <a:gd name="T25" fmla="*/ 0 h 197"/>
                  <a:gd name="T26" fmla="*/ 188 w 189"/>
                  <a:gd name="T27" fmla="*/ 0 h 197"/>
                  <a:gd name="T28" fmla="*/ 188 w 189"/>
                  <a:gd name="T29" fmla="*/ 12 h 197"/>
                  <a:gd name="T30" fmla="*/ 168 w 189"/>
                  <a:gd name="T31" fmla="*/ 14 h 197"/>
                  <a:gd name="T32" fmla="*/ 168 w 189"/>
                  <a:gd name="T33" fmla="*/ 183 h 197"/>
                  <a:gd name="T34" fmla="*/ 189 w 189"/>
                  <a:gd name="T35" fmla="*/ 187 h 197"/>
                  <a:gd name="T36" fmla="*/ 189 w 189"/>
                  <a:gd name="T37" fmla="*/ 197 h 197"/>
                  <a:gd name="T38" fmla="*/ 121 w 189"/>
                  <a:gd name="T39" fmla="*/ 197 h 197"/>
                  <a:gd name="T40" fmla="*/ 121 w 189"/>
                  <a:gd name="T41" fmla="*/ 187 h 197"/>
                  <a:gd name="T42" fmla="*/ 143 w 189"/>
                  <a:gd name="T43" fmla="*/ 183 h 197"/>
                  <a:gd name="T44" fmla="*/ 143 w 189"/>
                  <a:gd name="T45" fmla="*/ 109 h 197"/>
                  <a:gd name="T46" fmla="*/ 46 w 189"/>
                  <a:gd name="T47" fmla="*/ 109 h 197"/>
                  <a:gd name="T48" fmla="*/ 46 w 189"/>
                  <a:gd name="T49" fmla="*/ 183 h 197"/>
                  <a:gd name="T50" fmla="*/ 68 w 189"/>
                  <a:gd name="T51" fmla="*/ 187 h 197"/>
                  <a:gd name="T52" fmla="*/ 68 w 189"/>
                  <a:gd name="T53" fmla="*/ 197 h 197"/>
                  <a:gd name="T54" fmla="*/ 0 w 189"/>
                  <a:gd name="T55" fmla="*/ 197 h 197"/>
                  <a:gd name="T56" fmla="*/ 0 w 189"/>
                  <a:gd name="T57" fmla="*/ 1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97">
                    <a:moveTo>
                      <a:pt x="0" y="187"/>
                    </a:moveTo>
                    <a:lnTo>
                      <a:pt x="21" y="183"/>
                    </a:lnTo>
                    <a:lnTo>
                      <a:pt x="21" y="15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46" y="14"/>
                    </a:lnTo>
                    <a:lnTo>
                      <a:pt x="46" y="94"/>
                    </a:lnTo>
                    <a:lnTo>
                      <a:pt x="143" y="94"/>
                    </a:lnTo>
                    <a:lnTo>
                      <a:pt x="143" y="14"/>
                    </a:lnTo>
                    <a:lnTo>
                      <a:pt x="122" y="12"/>
                    </a:lnTo>
                    <a:lnTo>
                      <a:pt x="122" y="0"/>
                    </a:lnTo>
                    <a:lnTo>
                      <a:pt x="188" y="0"/>
                    </a:lnTo>
                    <a:lnTo>
                      <a:pt x="188" y="12"/>
                    </a:lnTo>
                    <a:lnTo>
                      <a:pt x="168" y="14"/>
                    </a:lnTo>
                    <a:lnTo>
                      <a:pt x="168" y="183"/>
                    </a:lnTo>
                    <a:lnTo>
                      <a:pt x="189" y="187"/>
                    </a:lnTo>
                    <a:lnTo>
                      <a:pt x="189" y="197"/>
                    </a:lnTo>
                    <a:lnTo>
                      <a:pt x="121" y="197"/>
                    </a:lnTo>
                    <a:lnTo>
                      <a:pt x="121" y="187"/>
                    </a:lnTo>
                    <a:lnTo>
                      <a:pt x="143" y="183"/>
                    </a:lnTo>
                    <a:lnTo>
                      <a:pt x="143" y="109"/>
                    </a:lnTo>
                    <a:lnTo>
                      <a:pt x="46" y="109"/>
                    </a:lnTo>
                    <a:lnTo>
                      <a:pt x="46" y="183"/>
                    </a:lnTo>
                    <a:lnTo>
                      <a:pt x="68" y="187"/>
                    </a:lnTo>
                    <a:lnTo>
                      <a:pt x="68" y="197"/>
                    </a:lnTo>
                    <a:lnTo>
                      <a:pt x="0" y="197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E53B33E3-324A-4532-975C-F9D23ED42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" y="1072"/>
                <a:ext cx="146" cy="208"/>
              </a:xfrm>
              <a:custGeom>
                <a:avLst/>
                <a:gdLst>
                  <a:gd name="T0" fmla="*/ 25 w 199"/>
                  <a:gd name="T1" fmla="*/ 252 h 282"/>
                  <a:gd name="T2" fmla="*/ 32 w 199"/>
                  <a:gd name="T3" fmla="*/ 253 h 282"/>
                  <a:gd name="T4" fmla="*/ 39 w 199"/>
                  <a:gd name="T5" fmla="*/ 253 h 282"/>
                  <a:gd name="T6" fmla="*/ 52 w 199"/>
                  <a:gd name="T7" fmla="*/ 251 h 282"/>
                  <a:gd name="T8" fmla="*/ 67 w 199"/>
                  <a:gd name="T9" fmla="*/ 243 h 282"/>
                  <a:gd name="T10" fmla="*/ 81 w 199"/>
                  <a:gd name="T11" fmla="*/ 224 h 282"/>
                  <a:gd name="T12" fmla="*/ 94 w 199"/>
                  <a:gd name="T13" fmla="*/ 193 h 282"/>
                  <a:gd name="T14" fmla="*/ 87 w 199"/>
                  <a:gd name="T15" fmla="*/ 193 h 282"/>
                  <a:gd name="T16" fmla="*/ 17 w 199"/>
                  <a:gd name="T17" fmla="*/ 22 h 282"/>
                  <a:gd name="T18" fmla="*/ 0 w 199"/>
                  <a:gd name="T19" fmla="*/ 19 h 282"/>
                  <a:gd name="T20" fmla="*/ 0 w 199"/>
                  <a:gd name="T21" fmla="*/ 0 h 282"/>
                  <a:gd name="T22" fmla="*/ 79 w 199"/>
                  <a:gd name="T23" fmla="*/ 0 h 282"/>
                  <a:gd name="T24" fmla="*/ 79 w 199"/>
                  <a:gd name="T25" fmla="*/ 19 h 282"/>
                  <a:gd name="T26" fmla="*/ 54 w 199"/>
                  <a:gd name="T27" fmla="*/ 22 h 282"/>
                  <a:gd name="T28" fmla="*/ 95 w 199"/>
                  <a:gd name="T29" fmla="*/ 138 h 282"/>
                  <a:gd name="T30" fmla="*/ 106 w 199"/>
                  <a:gd name="T31" fmla="*/ 173 h 282"/>
                  <a:gd name="T32" fmla="*/ 116 w 199"/>
                  <a:gd name="T33" fmla="*/ 138 h 282"/>
                  <a:gd name="T34" fmla="*/ 151 w 199"/>
                  <a:gd name="T35" fmla="*/ 22 h 282"/>
                  <a:gd name="T36" fmla="*/ 125 w 199"/>
                  <a:gd name="T37" fmla="*/ 19 h 282"/>
                  <a:gd name="T38" fmla="*/ 125 w 199"/>
                  <a:gd name="T39" fmla="*/ 0 h 282"/>
                  <a:gd name="T40" fmla="*/ 199 w 199"/>
                  <a:gd name="T41" fmla="*/ 0 h 282"/>
                  <a:gd name="T42" fmla="*/ 199 w 199"/>
                  <a:gd name="T43" fmla="*/ 19 h 282"/>
                  <a:gd name="T44" fmla="*/ 180 w 199"/>
                  <a:gd name="T45" fmla="*/ 21 h 282"/>
                  <a:gd name="T46" fmla="*/ 159 w 199"/>
                  <a:gd name="T47" fmla="*/ 80 h 282"/>
                  <a:gd name="T48" fmla="*/ 144 w 199"/>
                  <a:gd name="T49" fmla="*/ 124 h 282"/>
                  <a:gd name="T50" fmla="*/ 133 w 199"/>
                  <a:gd name="T51" fmla="*/ 156 h 282"/>
                  <a:gd name="T52" fmla="*/ 126 w 199"/>
                  <a:gd name="T53" fmla="*/ 177 h 282"/>
                  <a:gd name="T54" fmla="*/ 121 w 199"/>
                  <a:gd name="T55" fmla="*/ 191 h 282"/>
                  <a:gd name="T56" fmla="*/ 117 w 199"/>
                  <a:gd name="T57" fmla="*/ 200 h 282"/>
                  <a:gd name="T58" fmla="*/ 104 w 199"/>
                  <a:gd name="T59" fmla="*/ 231 h 282"/>
                  <a:gd name="T60" fmla="*/ 89 w 199"/>
                  <a:gd name="T61" fmla="*/ 255 h 282"/>
                  <a:gd name="T62" fmla="*/ 73 w 199"/>
                  <a:gd name="T63" fmla="*/ 271 h 282"/>
                  <a:gd name="T64" fmla="*/ 54 w 199"/>
                  <a:gd name="T65" fmla="*/ 280 h 282"/>
                  <a:gd name="T66" fmla="*/ 39 w 199"/>
                  <a:gd name="T67" fmla="*/ 282 h 282"/>
                  <a:gd name="T68" fmla="*/ 35 w 199"/>
                  <a:gd name="T69" fmla="*/ 282 h 282"/>
                  <a:gd name="T70" fmla="*/ 31 w 199"/>
                  <a:gd name="T71" fmla="*/ 281 h 282"/>
                  <a:gd name="T72" fmla="*/ 27 w 199"/>
                  <a:gd name="T73" fmla="*/ 280 h 282"/>
                  <a:gd name="T74" fmla="*/ 25 w 199"/>
                  <a:gd name="T75" fmla="*/ 279 h 282"/>
                  <a:gd name="T76" fmla="*/ 25 w 199"/>
                  <a:gd name="T77" fmla="*/ 25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9" h="282">
                    <a:moveTo>
                      <a:pt x="25" y="252"/>
                    </a:moveTo>
                    <a:cubicBezTo>
                      <a:pt x="27" y="252"/>
                      <a:pt x="29" y="253"/>
                      <a:pt x="32" y="253"/>
                    </a:cubicBezTo>
                    <a:cubicBezTo>
                      <a:pt x="34" y="253"/>
                      <a:pt x="37" y="253"/>
                      <a:pt x="39" y="253"/>
                    </a:cubicBezTo>
                    <a:cubicBezTo>
                      <a:pt x="43" y="253"/>
                      <a:pt x="47" y="253"/>
                      <a:pt x="52" y="251"/>
                    </a:cubicBezTo>
                    <a:cubicBezTo>
                      <a:pt x="57" y="250"/>
                      <a:pt x="62" y="247"/>
                      <a:pt x="67" y="243"/>
                    </a:cubicBezTo>
                    <a:cubicBezTo>
                      <a:pt x="72" y="238"/>
                      <a:pt x="77" y="232"/>
                      <a:pt x="81" y="224"/>
                    </a:cubicBezTo>
                    <a:cubicBezTo>
                      <a:pt x="86" y="216"/>
                      <a:pt x="90" y="206"/>
                      <a:pt x="94" y="193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2" y="44"/>
                      <a:pt x="165" y="63"/>
                      <a:pt x="159" y="80"/>
                    </a:cubicBezTo>
                    <a:cubicBezTo>
                      <a:pt x="154" y="97"/>
                      <a:pt x="149" y="112"/>
                      <a:pt x="144" y="124"/>
                    </a:cubicBezTo>
                    <a:cubicBezTo>
                      <a:pt x="140" y="136"/>
                      <a:pt x="136" y="147"/>
                      <a:pt x="133" y="156"/>
                    </a:cubicBezTo>
                    <a:cubicBezTo>
                      <a:pt x="130" y="164"/>
                      <a:pt x="128" y="171"/>
                      <a:pt x="126" y="177"/>
                    </a:cubicBezTo>
                    <a:cubicBezTo>
                      <a:pt x="124" y="183"/>
                      <a:pt x="122" y="187"/>
                      <a:pt x="121" y="191"/>
                    </a:cubicBezTo>
                    <a:cubicBezTo>
                      <a:pt x="119" y="195"/>
                      <a:pt x="118" y="197"/>
                      <a:pt x="117" y="200"/>
                    </a:cubicBezTo>
                    <a:cubicBezTo>
                      <a:pt x="113" y="211"/>
                      <a:pt x="108" y="222"/>
                      <a:pt x="104" y="231"/>
                    </a:cubicBezTo>
                    <a:cubicBezTo>
                      <a:pt x="99" y="240"/>
                      <a:pt x="94" y="248"/>
                      <a:pt x="89" y="255"/>
                    </a:cubicBezTo>
                    <a:cubicBezTo>
                      <a:pt x="84" y="261"/>
                      <a:pt x="79" y="267"/>
                      <a:pt x="73" y="271"/>
                    </a:cubicBezTo>
                    <a:cubicBezTo>
                      <a:pt x="67" y="275"/>
                      <a:pt x="61" y="278"/>
                      <a:pt x="54" y="280"/>
                    </a:cubicBezTo>
                    <a:cubicBezTo>
                      <a:pt x="49" y="281"/>
                      <a:pt x="44" y="282"/>
                      <a:pt x="39" y="282"/>
                    </a:cubicBezTo>
                    <a:cubicBezTo>
                      <a:pt x="37" y="282"/>
                      <a:pt x="36" y="282"/>
                      <a:pt x="35" y="282"/>
                    </a:cubicBezTo>
                    <a:cubicBezTo>
                      <a:pt x="33" y="282"/>
                      <a:pt x="32" y="281"/>
                      <a:pt x="31" y="281"/>
                    </a:cubicBezTo>
                    <a:cubicBezTo>
                      <a:pt x="29" y="281"/>
                      <a:pt x="28" y="281"/>
                      <a:pt x="27" y="280"/>
                    </a:cubicBezTo>
                    <a:cubicBezTo>
                      <a:pt x="26" y="280"/>
                      <a:pt x="25" y="280"/>
                      <a:pt x="25" y="279"/>
                    </a:cubicBezTo>
                    <a:lnTo>
                      <a:pt x="25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FD727287-C9FF-49F5-8048-FECAA50EF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69" cy="207"/>
              </a:xfrm>
              <a:custGeom>
                <a:avLst/>
                <a:gdLst>
                  <a:gd name="T0" fmla="*/ 0 w 69"/>
                  <a:gd name="T1" fmla="*/ 197 h 207"/>
                  <a:gd name="T2" fmla="*/ 22 w 69"/>
                  <a:gd name="T3" fmla="*/ 194 h 207"/>
                  <a:gd name="T4" fmla="*/ 22 w 69"/>
                  <a:gd name="T5" fmla="*/ 22 h 207"/>
                  <a:gd name="T6" fmla="*/ 1 w 69"/>
                  <a:gd name="T7" fmla="*/ 17 h 207"/>
                  <a:gd name="T8" fmla="*/ 1 w 69"/>
                  <a:gd name="T9" fmla="*/ 5 h 207"/>
                  <a:gd name="T10" fmla="*/ 41 w 69"/>
                  <a:gd name="T11" fmla="*/ 0 h 207"/>
                  <a:gd name="T12" fmla="*/ 46 w 69"/>
                  <a:gd name="T13" fmla="*/ 3 h 207"/>
                  <a:gd name="T14" fmla="*/ 46 w 69"/>
                  <a:gd name="T15" fmla="*/ 194 h 207"/>
                  <a:gd name="T16" fmla="*/ 69 w 69"/>
                  <a:gd name="T17" fmla="*/ 197 h 207"/>
                  <a:gd name="T18" fmla="*/ 69 w 69"/>
                  <a:gd name="T19" fmla="*/ 207 h 207"/>
                  <a:gd name="T20" fmla="*/ 0 w 69"/>
                  <a:gd name="T21" fmla="*/ 207 h 207"/>
                  <a:gd name="T22" fmla="*/ 0 w 69"/>
                  <a:gd name="T23" fmla="*/ 1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207">
                    <a:moveTo>
                      <a:pt x="0" y="197"/>
                    </a:moveTo>
                    <a:lnTo>
                      <a:pt x="22" y="194"/>
                    </a:lnTo>
                    <a:lnTo>
                      <a:pt x="22" y="22"/>
                    </a:lnTo>
                    <a:lnTo>
                      <a:pt x="1" y="17"/>
                    </a:lnTo>
                    <a:lnTo>
                      <a:pt x="1" y="5"/>
                    </a:lnTo>
                    <a:lnTo>
                      <a:pt x="41" y="0"/>
                    </a:lnTo>
                    <a:lnTo>
                      <a:pt x="46" y="3"/>
                    </a:lnTo>
                    <a:lnTo>
                      <a:pt x="46" y="194"/>
                    </a:lnTo>
                    <a:lnTo>
                      <a:pt x="69" y="197"/>
                    </a:lnTo>
                    <a:lnTo>
                      <a:pt x="69" y="207"/>
                    </a:lnTo>
                    <a:lnTo>
                      <a:pt x="0" y="207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45BAB9F8-3FA1-4FBD-878A-A0528C26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81" y="1069"/>
                <a:ext cx="123" cy="148"/>
              </a:xfrm>
              <a:custGeom>
                <a:avLst/>
                <a:gdLst>
                  <a:gd name="T0" fmla="*/ 1 w 167"/>
                  <a:gd name="T1" fmla="*/ 141 h 200"/>
                  <a:gd name="T2" fmla="*/ 8 w 167"/>
                  <a:gd name="T3" fmla="*/ 120 h 200"/>
                  <a:gd name="T4" fmla="*/ 24 w 167"/>
                  <a:gd name="T5" fmla="*/ 104 h 200"/>
                  <a:gd name="T6" fmla="*/ 46 w 167"/>
                  <a:gd name="T7" fmla="*/ 93 h 200"/>
                  <a:gd name="T8" fmla="*/ 70 w 167"/>
                  <a:gd name="T9" fmla="*/ 86 h 200"/>
                  <a:gd name="T10" fmla="*/ 93 w 167"/>
                  <a:gd name="T11" fmla="*/ 83 h 200"/>
                  <a:gd name="T12" fmla="*/ 112 w 167"/>
                  <a:gd name="T13" fmla="*/ 82 h 200"/>
                  <a:gd name="T14" fmla="*/ 112 w 167"/>
                  <a:gd name="T15" fmla="*/ 67 h 200"/>
                  <a:gd name="T16" fmla="*/ 108 w 167"/>
                  <a:gd name="T17" fmla="*/ 44 h 200"/>
                  <a:gd name="T18" fmla="*/ 98 w 167"/>
                  <a:gd name="T19" fmla="*/ 31 h 200"/>
                  <a:gd name="T20" fmla="*/ 83 w 167"/>
                  <a:gd name="T21" fmla="*/ 25 h 200"/>
                  <a:gd name="T22" fmla="*/ 64 w 167"/>
                  <a:gd name="T23" fmla="*/ 23 h 200"/>
                  <a:gd name="T24" fmla="*/ 53 w 167"/>
                  <a:gd name="T25" fmla="*/ 24 h 200"/>
                  <a:gd name="T26" fmla="*/ 40 w 167"/>
                  <a:gd name="T27" fmla="*/ 26 h 200"/>
                  <a:gd name="T28" fmla="*/ 27 w 167"/>
                  <a:gd name="T29" fmla="*/ 31 h 200"/>
                  <a:gd name="T30" fmla="*/ 14 w 167"/>
                  <a:gd name="T31" fmla="*/ 36 h 200"/>
                  <a:gd name="T32" fmla="*/ 8 w 167"/>
                  <a:gd name="T33" fmla="*/ 20 h 200"/>
                  <a:gd name="T34" fmla="*/ 24 w 167"/>
                  <a:gd name="T35" fmla="*/ 11 h 200"/>
                  <a:gd name="T36" fmla="*/ 43 w 167"/>
                  <a:gd name="T37" fmla="*/ 5 h 200"/>
                  <a:gd name="T38" fmla="*/ 61 w 167"/>
                  <a:gd name="T39" fmla="*/ 1 h 200"/>
                  <a:gd name="T40" fmla="*/ 77 w 167"/>
                  <a:gd name="T41" fmla="*/ 0 h 200"/>
                  <a:gd name="T42" fmla="*/ 103 w 167"/>
                  <a:gd name="T43" fmla="*/ 3 h 200"/>
                  <a:gd name="T44" fmla="*/ 125 w 167"/>
                  <a:gd name="T45" fmla="*/ 13 h 200"/>
                  <a:gd name="T46" fmla="*/ 139 w 167"/>
                  <a:gd name="T47" fmla="*/ 32 h 200"/>
                  <a:gd name="T48" fmla="*/ 145 w 167"/>
                  <a:gd name="T49" fmla="*/ 63 h 200"/>
                  <a:gd name="T50" fmla="*/ 145 w 167"/>
                  <a:gd name="T51" fmla="*/ 182 h 200"/>
                  <a:gd name="T52" fmla="*/ 167 w 167"/>
                  <a:gd name="T53" fmla="*/ 182 h 200"/>
                  <a:gd name="T54" fmla="*/ 167 w 167"/>
                  <a:gd name="T55" fmla="*/ 193 h 200"/>
                  <a:gd name="T56" fmla="*/ 152 w 167"/>
                  <a:gd name="T57" fmla="*/ 198 h 200"/>
                  <a:gd name="T58" fmla="*/ 134 w 167"/>
                  <a:gd name="T59" fmla="*/ 200 h 200"/>
                  <a:gd name="T60" fmla="*/ 127 w 167"/>
                  <a:gd name="T61" fmla="*/ 200 h 200"/>
                  <a:gd name="T62" fmla="*/ 121 w 167"/>
                  <a:gd name="T63" fmla="*/ 198 h 200"/>
                  <a:gd name="T64" fmla="*/ 116 w 167"/>
                  <a:gd name="T65" fmla="*/ 192 h 200"/>
                  <a:gd name="T66" fmla="*/ 114 w 167"/>
                  <a:gd name="T67" fmla="*/ 182 h 200"/>
                  <a:gd name="T68" fmla="*/ 114 w 167"/>
                  <a:gd name="T69" fmla="*/ 178 h 200"/>
                  <a:gd name="T70" fmla="*/ 104 w 167"/>
                  <a:gd name="T71" fmla="*/ 187 h 200"/>
                  <a:gd name="T72" fmla="*/ 92 w 167"/>
                  <a:gd name="T73" fmla="*/ 194 h 200"/>
                  <a:gd name="T74" fmla="*/ 76 w 167"/>
                  <a:gd name="T75" fmla="*/ 199 h 200"/>
                  <a:gd name="T76" fmla="*/ 56 w 167"/>
                  <a:gd name="T77" fmla="*/ 200 h 200"/>
                  <a:gd name="T78" fmla="*/ 32 w 167"/>
                  <a:gd name="T79" fmla="*/ 195 h 200"/>
                  <a:gd name="T80" fmla="*/ 14 w 167"/>
                  <a:gd name="T81" fmla="*/ 182 h 200"/>
                  <a:gd name="T82" fmla="*/ 3 w 167"/>
                  <a:gd name="T83" fmla="*/ 164 h 200"/>
                  <a:gd name="T84" fmla="*/ 1 w 167"/>
                  <a:gd name="T85" fmla="*/ 141 h 200"/>
                  <a:gd name="T86" fmla="*/ 34 w 167"/>
                  <a:gd name="T87" fmla="*/ 141 h 200"/>
                  <a:gd name="T88" fmla="*/ 37 w 167"/>
                  <a:gd name="T89" fmla="*/ 159 h 200"/>
                  <a:gd name="T90" fmla="*/ 45 w 167"/>
                  <a:gd name="T91" fmla="*/ 170 h 200"/>
                  <a:gd name="T92" fmla="*/ 58 w 167"/>
                  <a:gd name="T93" fmla="*/ 176 h 200"/>
                  <a:gd name="T94" fmla="*/ 75 w 167"/>
                  <a:gd name="T95" fmla="*/ 178 h 200"/>
                  <a:gd name="T96" fmla="*/ 85 w 167"/>
                  <a:gd name="T97" fmla="*/ 177 h 200"/>
                  <a:gd name="T98" fmla="*/ 95 w 167"/>
                  <a:gd name="T99" fmla="*/ 174 h 200"/>
                  <a:gd name="T100" fmla="*/ 105 w 167"/>
                  <a:gd name="T101" fmla="*/ 169 h 200"/>
                  <a:gd name="T102" fmla="*/ 111 w 167"/>
                  <a:gd name="T103" fmla="*/ 164 h 200"/>
                  <a:gd name="T104" fmla="*/ 111 w 167"/>
                  <a:gd name="T105" fmla="*/ 131 h 200"/>
                  <a:gd name="T106" fmla="*/ 112 w 167"/>
                  <a:gd name="T107" fmla="*/ 99 h 200"/>
                  <a:gd name="T108" fmla="*/ 96 w 167"/>
                  <a:gd name="T109" fmla="*/ 100 h 200"/>
                  <a:gd name="T110" fmla="*/ 79 w 167"/>
                  <a:gd name="T111" fmla="*/ 103 h 200"/>
                  <a:gd name="T112" fmla="*/ 62 w 167"/>
                  <a:gd name="T113" fmla="*/ 108 h 200"/>
                  <a:gd name="T114" fmla="*/ 48 w 167"/>
                  <a:gd name="T115" fmla="*/ 116 h 200"/>
                  <a:gd name="T116" fmla="*/ 38 w 167"/>
                  <a:gd name="T117" fmla="*/ 127 h 200"/>
                  <a:gd name="T118" fmla="*/ 34 w 167"/>
                  <a:gd name="T119" fmla="*/ 14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7" h="200">
                    <a:moveTo>
                      <a:pt x="1" y="141"/>
                    </a:moveTo>
                    <a:cubicBezTo>
                      <a:pt x="1" y="133"/>
                      <a:pt x="4" y="126"/>
                      <a:pt x="8" y="120"/>
                    </a:cubicBezTo>
                    <a:cubicBezTo>
                      <a:pt x="13" y="114"/>
                      <a:pt x="18" y="108"/>
                      <a:pt x="24" y="104"/>
                    </a:cubicBezTo>
                    <a:cubicBezTo>
                      <a:pt x="31" y="100"/>
                      <a:pt x="38" y="96"/>
                      <a:pt x="46" y="93"/>
                    </a:cubicBezTo>
                    <a:cubicBezTo>
                      <a:pt x="54" y="90"/>
                      <a:pt x="62" y="88"/>
                      <a:pt x="70" y="86"/>
                    </a:cubicBezTo>
                    <a:cubicBezTo>
                      <a:pt x="78" y="85"/>
                      <a:pt x="85" y="83"/>
                      <a:pt x="93" y="83"/>
                    </a:cubicBezTo>
                    <a:cubicBezTo>
                      <a:pt x="100" y="82"/>
                      <a:pt x="106" y="82"/>
                      <a:pt x="112" y="82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58"/>
                      <a:pt x="110" y="50"/>
                      <a:pt x="108" y="44"/>
                    </a:cubicBezTo>
                    <a:cubicBezTo>
                      <a:pt x="106" y="39"/>
                      <a:pt x="102" y="34"/>
                      <a:pt x="98" y="31"/>
                    </a:cubicBezTo>
                    <a:cubicBezTo>
                      <a:pt x="94" y="28"/>
                      <a:pt x="89" y="26"/>
                      <a:pt x="83" y="25"/>
                    </a:cubicBezTo>
                    <a:cubicBezTo>
                      <a:pt x="77" y="23"/>
                      <a:pt x="71" y="23"/>
                      <a:pt x="64" y="23"/>
                    </a:cubicBezTo>
                    <a:cubicBezTo>
                      <a:pt x="61" y="23"/>
                      <a:pt x="57" y="23"/>
                      <a:pt x="53" y="24"/>
                    </a:cubicBezTo>
                    <a:cubicBezTo>
                      <a:pt x="49" y="24"/>
                      <a:pt x="45" y="25"/>
                      <a:pt x="40" y="26"/>
                    </a:cubicBezTo>
                    <a:cubicBezTo>
                      <a:pt x="36" y="28"/>
                      <a:pt x="32" y="29"/>
                      <a:pt x="27" y="31"/>
                    </a:cubicBezTo>
                    <a:cubicBezTo>
                      <a:pt x="23" y="32"/>
                      <a:pt x="18" y="34"/>
                      <a:pt x="14" y="3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" y="17"/>
                      <a:pt x="17" y="14"/>
                      <a:pt x="24" y="11"/>
                    </a:cubicBezTo>
                    <a:cubicBezTo>
                      <a:pt x="30" y="9"/>
                      <a:pt x="36" y="7"/>
                      <a:pt x="43" y="5"/>
                    </a:cubicBezTo>
                    <a:cubicBezTo>
                      <a:pt x="49" y="3"/>
                      <a:pt x="55" y="2"/>
                      <a:pt x="61" y="1"/>
                    </a:cubicBezTo>
                    <a:cubicBezTo>
                      <a:pt x="68" y="0"/>
                      <a:pt x="73" y="0"/>
                      <a:pt x="77" y="0"/>
                    </a:cubicBezTo>
                    <a:cubicBezTo>
                      <a:pt x="86" y="0"/>
                      <a:pt x="95" y="1"/>
                      <a:pt x="103" y="3"/>
                    </a:cubicBezTo>
                    <a:cubicBezTo>
                      <a:pt x="111" y="5"/>
                      <a:pt x="119" y="8"/>
                      <a:pt x="125" y="13"/>
                    </a:cubicBezTo>
                    <a:cubicBezTo>
                      <a:pt x="131" y="18"/>
                      <a:pt x="136" y="24"/>
                      <a:pt x="139" y="32"/>
                    </a:cubicBezTo>
                    <a:cubicBezTo>
                      <a:pt x="143" y="40"/>
                      <a:pt x="145" y="50"/>
                      <a:pt x="145" y="63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67" y="182"/>
                      <a:pt x="167" y="182"/>
                      <a:pt x="167" y="182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3" y="195"/>
                      <a:pt x="158" y="197"/>
                      <a:pt x="152" y="198"/>
                    </a:cubicBezTo>
                    <a:cubicBezTo>
                      <a:pt x="146" y="200"/>
                      <a:pt x="140" y="200"/>
                      <a:pt x="134" y="200"/>
                    </a:cubicBezTo>
                    <a:cubicBezTo>
                      <a:pt x="132" y="200"/>
                      <a:pt x="130" y="200"/>
                      <a:pt x="127" y="200"/>
                    </a:cubicBezTo>
                    <a:cubicBezTo>
                      <a:pt x="125" y="200"/>
                      <a:pt x="123" y="199"/>
                      <a:pt x="121" y="198"/>
                    </a:cubicBezTo>
                    <a:cubicBezTo>
                      <a:pt x="119" y="197"/>
                      <a:pt x="117" y="195"/>
                      <a:pt x="116" y="192"/>
                    </a:cubicBezTo>
                    <a:cubicBezTo>
                      <a:pt x="114" y="190"/>
                      <a:pt x="114" y="187"/>
                      <a:pt x="114" y="182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1" y="181"/>
                      <a:pt x="108" y="184"/>
                      <a:pt x="104" y="187"/>
                    </a:cubicBezTo>
                    <a:cubicBezTo>
                      <a:pt x="101" y="189"/>
                      <a:pt x="96" y="192"/>
                      <a:pt x="92" y="194"/>
                    </a:cubicBezTo>
                    <a:cubicBezTo>
                      <a:pt x="87" y="196"/>
                      <a:pt x="82" y="197"/>
                      <a:pt x="76" y="199"/>
                    </a:cubicBezTo>
                    <a:cubicBezTo>
                      <a:pt x="70" y="200"/>
                      <a:pt x="63" y="200"/>
                      <a:pt x="56" y="200"/>
                    </a:cubicBezTo>
                    <a:cubicBezTo>
                      <a:pt x="47" y="200"/>
                      <a:pt x="39" y="199"/>
                      <a:pt x="32" y="195"/>
                    </a:cubicBezTo>
                    <a:cubicBezTo>
                      <a:pt x="25" y="192"/>
                      <a:pt x="18" y="188"/>
                      <a:pt x="14" y="182"/>
                    </a:cubicBezTo>
                    <a:cubicBezTo>
                      <a:pt x="9" y="177"/>
                      <a:pt x="5" y="171"/>
                      <a:pt x="3" y="164"/>
                    </a:cubicBezTo>
                    <a:cubicBezTo>
                      <a:pt x="0" y="156"/>
                      <a:pt x="0" y="149"/>
                      <a:pt x="1" y="141"/>
                    </a:cubicBezTo>
                    <a:close/>
                    <a:moveTo>
                      <a:pt x="34" y="141"/>
                    </a:moveTo>
                    <a:cubicBezTo>
                      <a:pt x="34" y="148"/>
                      <a:pt x="35" y="154"/>
                      <a:pt x="37" y="159"/>
                    </a:cubicBezTo>
                    <a:cubicBezTo>
                      <a:pt x="39" y="163"/>
                      <a:pt x="41" y="167"/>
                      <a:pt x="45" y="170"/>
                    </a:cubicBezTo>
                    <a:cubicBezTo>
                      <a:pt x="48" y="173"/>
                      <a:pt x="53" y="175"/>
                      <a:pt x="58" y="176"/>
                    </a:cubicBezTo>
                    <a:cubicBezTo>
                      <a:pt x="63" y="178"/>
                      <a:pt x="68" y="178"/>
                      <a:pt x="75" y="178"/>
                    </a:cubicBezTo>
                    <a:cubicBezTo>
                      <a:pt x="78" y="178"/>
                      <a:pt x="82" y="178"/>
                      <a:pt x="85" y="177"/>
                    </a:cubicBezTo>
                    <a:cubicBezTo>
                      <a:pt x="89" y="176"/>
                      <a:pt x="92" y="175"/>
                      <a:pt x="95" y="174"/>
                    </a:cubicBezTo>
                    <a:cubicBezTo>
                      <a:pt x="99" y="172"/>
                      <a:pt x="102" y="171"/>
                      <a:pt x="105" y="169"/>
                    </a:cubicBezTo>
                    <a:cubicBezTo>
                      <a:pt x="107" y="167"/>
                      <a:pt x="110" y="165"/>
                      <a:pt x="111" y="164"/>
                    </a:cubicBezTo>
                    <a:cubicBezTo>
                      <a:pt x="111" y="153"/>
                      <a:pt x="111" y="142"/>
                      <a:pt x="111" y="131"/>
                    </a:cubicBezTo>
                    <a:cubicBezTo>
                      <a:pt x="111" y="121"/>
                      <a:pt x="112" y="110"/>
                      <a:pt x="112" y="99"/>
                    </a:cubicBezTo>
                    <a:cubicBezTo>
                      <a:pt x="107" y="99"/>
                      <a:pt x="102" y="100"/>
                      <a:pt x="96" y="100"/>
                    </a:cubicBezTo>
                    <a:cubicBezTo>
                      <a:pt x="90" y="101"/>
                      <a:pt x="84" y="102"/>
                      <a:pt x="79" y="103"/>
                    </a:cubicBezTo>
                    <a:cubicBezTo>
                      <a:pt x="73" y="104"/>
                      <a:pt x="67" y="106"/>
                      <a:pt x="62" y="108"/>
                    </a:cubicBezTo>
                    <a:cubicBezTo>
                      <a:pt x="56" y="110"/>
                      <a:pt x="52" y="112"/>
                      <a:pt x="48" y="116"/>
                    </a:cubicBezTo>
                    <a:cubicBezTo>
                      <a:pt x="43" y="119"/>
                      <a:pt x="40" y="122"/>
                      <a:pt x="38" y="127"/>
                    </a:cubicBezTo>
                    <a:cubicBezTo>
                      <a:pt x="35" y="131"/>
                      <a:pt x="34" y="136"/>
                      <a:pt x="34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A26113FF-8A8B-473D-8F68-30656EAEA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069"/>
                <a:ext cx="152" cy="145"/>
              </a:xfrm>
              <a:custGeom>
                <a:avLst/>
                <a:gdLst>
                  <a:gd name="T0" fmla="*/ 1 w 207"/>
                  <a:gd name="T1" fmla="*/ 182 h 196"/>
                  <a:gd name="T2" fmla="*/ 24 w 207"/>
                  <a:gd name="T3" fmla="*/ 178 h 196"/>
                  <a:gd name="T4" fmla="*/ 24 w 207"/>
                  <a:gd name="T5" fmla="*/ 38 h 196"/>
                  <a:gd name="T6" fmla="*/ 0 w 207"/>
                  <a:gd name="T7" fmla="*/ 24 h 196"/>
                  <a:gd name="T8" fmla="*/ 0 w 207"/>
                  <a:gd name="T9" fmla="*/ 14 h 196"/>
                  <a:gd name="T10" fmla="*/ 45 w 207"/>
                  <a:gd name="T11" fmla="*/ 0 h 196"/>
                  <a:gd name="T12" fmla="*/ 53 w 207"/>
                  <a:gd name="T13" fmla="*/ 3 h 196"/>
                  <a:gd name="T14" fmla="*/ 53 w 207"/>
                  <a:gd name="T15" fmla="*/ 28 h 196"/>
                  <a:gd name="T16" fmla="*/ 67 w 207"/>
                  <a:gd name="T17" fmla="*/ 18 h 196"/>
                  <a:gd name="T18" fmla="*/ 85 w 207"/>
                  <a:gd name="T19" fmla="*/ 9 h 196"/>
                  <a:gd name="T20" fmla="*/ 104 w 207"/>
                  <a:gd name="T21" fmla="*/ 3 h 196"/>
                  <a:gd name="T22" fmla="*/ 123 w 207"/>
                  <a:gd name="T23" fmla="*/ 0 h 196"/>
                  <a:gd name="T24" fmla="*/ 149 w 207"/>
                  <a:gd name="T25" fmla="*/ 4 h 196"/>
                  <a:gd name="T26" fmla="*/ 167 w 207"/>
                  <a:gd name="T27" fmla="*/ 18 h 196"/>
                  <a:gd name="T28" fmla="*/ 177 w 207"/>
                  <a:gd name="T29" fmla="*/ 44 h 196"/>
                  <a:gd name="T30" fmla="*/ 180 w 207"/>
                  <a:gd name="T31" fmla="*/ 81 h 196"/>
                  <a:gd name="T32" fmla="*/ 180 w 207"/>
                  <a:gd name="T33" fmla="*/ 178 h 196"/>
                  <a:gd name="T34" fmla="*/ 207 w 207"/>
                  <a:gd name="T35" fmla="*/ 182 h 196"/>
                  <a:gd name="T36" fmla="*/ 207 w 207"/>
                  <a:gd name="T37" fmla="*/ 196 h 196"/>
                  <a:gd name="T38" fmla="*/ 121 w 207"/>
                  <a:gd name="T39" fmla="*/ 196 h 196"/>
                  <a:gd name="T40" fmla="*/ 121 w 207"/>
                  <a:gd name="T41" fmla="*/ 182 h 196"/>
                  <a:gd name="T42" fmla="*/ 147 w 207"/>
                  <a:gd name="T43" fmla="*/ 178 h 196"/>
                  <a:gd name="T44" fmla="*/ 147 w 207"/>
                  <a:gd name="T45" fmla="*/ 87 h 196"/>
                  <a:gd name="T46" fmla="*/ 145 w 207"/>
                  <a:gd name="T47" fmla="*/ 59 h 196"/>
                  <a:gd name="T48" fmla="*/ 139 w 207"/>
                  <a:gd name="T49" fmla="*/ 40 h 196"/>
                  <a:gd name="T50" fmla="*/ 126 w 207"/>
                  <a:gd name="T51" fmla="*/ 28 h 196"/>
                  <a:gd name="T52" fmla="*/ 105 w 207"/>
                  <a:gd name="T53" fmla="*/ 25 h 196"/>
                  <a:gd name="T54" fmla="*/ 82 w 207"/>
                  <a:gd name="T55" fmla="*/ 30 h 196"/>
                  <a:gd name="T56" fmla="*/ 57 w 207"/>
                  <a:gd name="T57" fmla="*/ 43 h 196"/>
                  <a:gd name="T58" fmla="*/ 57 w 207"/>
                  <a:gd name="T59" fmla="*/ 178 h 196"/>
                  <a:gd name="T60" fmla="*/ 83 w 207"/>
                  <a:gd name="T61" fmla="*/ 182 h 196"/>
                  <a:gd name="T62" fmla="*/ 83 w 207"/>
                  <a:gd name="T63" fmla="*/ 196 h 196"/>
                  <a:gd name="T64" fmla="*/ 1 w 207"/>
                  <a:gd name="T65" fmla="*/ 196 h 196"/>
                  <a:gd name="T66" fmla="*/ 1 w 207"/>
                  <a:gd name="T67" fmla="*/ 18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96">
                    <a:moveTo>
                      <a:pt x="1" y="182"/>
                    </a:moveTo>
                    <a:cubicBezTo>
                      <a:pt x="24" y="178"/>
                      <a:pt x="24" y="178"/>
                      <a:pt x="24" y="17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7" y="25"/>
                      <a:pt x="62" y="21"/>
                      <a:pt x="67" y="18"/>
                    </a:cubicBezTo>
                    <a:cubicBezTo>
                      <a:pt x="73" y="15"/>
                      <a:pt x="79" y="12"/>
                      <a:pt x="85" y="9"/>
                    </a:cubicBezTo>
                    <a:cubicBezTo>
                      <a:pt x="91" y="7"/>
                      <a:pt x="97" y="4"/>
                      <a:pt x="104" y="3"/>
                    </a:cubicBezTo>
                    <a:cubicBezTo>
                      <a:pt x="111" y="1"/>
                      <a:pt x="117" y="0"/>
                      <a:pt x="123" y="0"/>
                    </a:cubicBezTo>
                    <a:cubicBezTo>
                      <a:pt x="133" y="0"/>
                      <a:pt x="142" y="1"/>
                      <a:pt x="149" y="4"/>
                    </a:cubicBezTo>
                    <a:cubicBezTo>
                      <a:pt x="157" y="7"/>
                      <a:pt x="163" y="12"/>
                      <a:pt x="167" y="18"/>
                    </a:cubicBezTo>
                    <a:cubicBezTo>
                      <a:pt x="172" y="25"/>
                      <a:pt x="175" y="33"/>
                      <a:pt x="177" y="44"/>
                    </a:cubicBezTo>
                    <a:cubicBezTo>
                      <a:pt x="179" y="54"/>
                      <a:pt x="180" y="66"/>
                      <a:pt x="180" y="81"/>
                    </a:cubicBezTo>
                    <a:cubicBezTo>
                      <a:pt x="180" y="178"/>
                      <a:pt x="180" y="178"/>
                      <a:pt x="180" y="178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82"/>
                      <a:pt x="121" y="182"/>
                      <a:pt x="121" y="182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76"/>
                      <a:pt x="146" y="67"/>
                      <a:pt x="145" y="59"/>
                    </a:cubicBezTo>
                    <a:cubicBezTo>
                      <a:pt x="144" y="51"/>
                      <a:pt x="142" y="45"/>
                      <a:pt x="139" y="40"/>
                    </a:cubicBezTo>
                    <a:cubicBezTo>
                      <a:pt x="136" y="34"/>
                      <a:pt x="132" y="31"/>
                      <a:pt x="126" y="28"/>
                    </a:cubicBezTo>
                    <a:cubicBezTo>
                      <a:pt x="121" y="26"/>
                      <a:pt x="114" y="25"/>
                      <a:pt x="105" y="25"/>
                    </a:cubicBezTo>
                    <a:cubicBezTo>
                      <a:pt x="98" y="25"/>
                      <a:pt x="90" y="27"/>
                      <a:pt x="82" y="30"/>
                    </a:cubicBezTo>
                    <a:cubicBezTo>
                      <a:pt x="75" y="33"/>
                      <a:pt x="66" y="37"/>
                      <a:pt x="57" y="43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83" y="182"/>
                      <a:pt x="83" y="182"/>
                      <a:pt x="83" y="182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1" y="196"/>
                      <a:pt x="1" y="196"/>
                      <a:pt x="1" y="196"/>
                    </a:cubicBezTo>
                    <a:lnTo>
                      <a:pt x="1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0745DE31-2EA7-4FBB-A817-6C5F9741F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4" y="1007"/>
                <a:ext cx="139" cy="212"/>
              </a:xfrm>
              <a:custGeom>
                <a:avLst/>
                <a:gdLst>
                  <a:gd name="T0" fmla="*/ 76 w 189"/>
                  <a:gd name="T1" fmla="*/ 284 h 286"/>
                  <a:gd name="T2" fmla="*/ 47 w 189"/>
                  <a:gd name="T3" fmla="*/ 279 h 286"/>
                  <a:gd name="T4" fmla="*/ 23 w 189"/>
                  <a:gd name="T5" fmla="*/ 261 h 286"/>
                  <a:gd name="T6" fmla="*/ 7 w 189"/>
                  <a:gd name="T7" fmla="*/ 230 h 286"/>
                  <a:gd name="T8" fmla="*/ 0 w 189"/>
                  <a:gd name="T9" fmla="*/ 187 h 286"/>
                  <a:gd name="T10" fmla="*/ 8 w 189"/>
                  <a:gd name="T11" fmla="*/ 144 h 286"/>
                  <a:gd name="T12" fmla="*/ 29 w 189"/>
                  <a:gd name="T13" fmla="*/ 111 h 286"/>
                  <a:gd name="T14" fmla="*/ 61 w 189"/>
                  <a:gd name="T15" fmla="*/ 89 h 286"/>
                  <a:gd name="T16" fmla="*/ 100 w 189"/>
                  <a:gd name="T17" fmla="*/ 82 h 286"/>
                  <a:gd name="T18" fmla="*/ 118 w 189"/>
                  <a:gd name="T19" fmla="*/ 83 h 286"/>
                  <a:gd name="T20" fmla="*/ 132 w 189"/>
                  <a:gd name="T21" fmla="*/ 86 h 286"/>
                  <a:gd name="T22" fmla="*/ 132 w 189"/>
                  <a:gd name="T23" fmla="*/ 29 h 286"/>
                  <a:gd name="T24" fmla="*/ 96 w 189"/>
                  <a:gd name="T25" fmla="*/ 22 h 286"/>
                  <a:gd name="T26" fmla="*/ 96 w 189"/>
                  <a:gd name="T27" fmla="*/ 7 h 286"/>
                  <a:gd name="T28" fmla="*/ 158 w 189"/>
                  <a:gd name="T29" fmla="*/ 0 h 286"/>
                  <a:gd name="T30" fmla="*/ 165 w 189"/>
                  <a:gd name="T31" fmla="*/ 4 h 286"/>
                  <a:gd name="T32" fmla="*/ 165 w 189"/>
                  <a:gd name="T33" fmla="*/ 266 h 286"/>
                  <a:gd name="T34" fmla="*/ 189 w 189"/>
                  <a:gd name="T35" fmla="*/ 266 h 286"/>
                  <a:gd name="T36" fmla="*/ 189 w 189"/>
                  <a:gd name="T37" fmla="*/ 278 h 286"/>
                  <a:gd name="T38" fmla="*/ 181 w 189"/>
                  <a:gd name="T39" fmla="*/ 281 h 286"/>
                  <a:gd name="T40" fmla="*/ 172 w 189"/>
                  <a:gd name="T41" fmla="*/ 284 h 286"/>
                  <a:gd name="T42" fmla="*/ 162 w 189"/>
                  <a:gd name="T43" fmla="*/ 285 h 286"/>
                  <a:gd name="T44" fmla="*/ 153 w 189"/>
                  <a:gd name="T45" fmla="*/ 286 h 286"/>
                  <a:gd name="T46" fmla="*/ 146 w 189"/>
                  <a:gd name="T47" fmla="*/ 285 h 286"/>
                  <a:gd name="T48" fmla="*/ 140 w 189"/>
                  <a:gd name="T49" fmla="*/ 283 h 286"/>
                  <a:gd name="T50" fmla="*/ 135 w 189"/>
                  <a:gd name="T51" fmla="*/ 278 h 286"/>
                  <a:gd name="T52" fmla="*/ 134 w 189"/>
                  <a:gd name="T53" fmla="*/ 268 h 286"/>
                  <a:gd name="T54" fmla="*/ 134 w 189"/>
                  <a:gd name="T55" fmla="*/ 264 h 286"/>
                  <a:gd name="T56" fmla="*/ 126 w 189"/>
                  <a:gd name="T57" fmla="*/ 270 h 286"/>
                  <a:gd name="T58" fmla="*/ 114 w 189"/>
                  <a:gd name="T59" fmla="*/ 277 h 286"/>
                  <a:gd name="T60" fmla="*/ 97 w 189"/>
                  <a:gd name="T61" fmla="*/ 282 h 286"/>
                  <a:gd name="T62" fmla="*/ 76 w 189"/>
                  <a:gd name="T63" fmla="*/ 284 h 286"/>
                  <a:gd name="T64" fmla="*/ 89 w 189"/>
                  <a:gd name="T65" fmla="*/ 261 h 286"/>
                  <a:gd name="T66" fmla="*/ 99 w 189"/>
                  <a:gd name="T67" fmla="*/ 260 h 286"/>
                  <a:gd name="T68" fmla="*/ 108 w 189"/>
                  <a:gd name="T69" fmla="*/ 258 h 286"/>
                  <a:gd name="T70" fmla="*/ 122 w 189"/>
                  <a:gd name="T71" fmla="*/ 253 h 286"/>
                  <a:gd name="T72" fmla="*/ 132 w 189"/>
                  <a:gd name="T73" fmla="*/ 246 h 286"/>
                  <a:gd name="T74" fmla="*/ 132 w 189"/>
                  <a:gd name="T75" fmla="*/ 114 h 286"/>
                  <a:gd name="T76" fmla="*/ 128 w 189"/>
                  <a:gd name="T77" fmla="*/ 109 h 286"/>
                  <a:gd name="T78" fmla="*/ 121 w 189"/>
                  <a:gd name="T79" fmla="*/ 105 h 286"/>
                  <a:gd name="T80" fmla="*/ 110 w 189"/>
                  <a:gd name="T81" fmla="*/ 101 h 286"/>
                  <a:gd name="T82" fmla="*/ 96 w 189"/>
                  <a:gd name="T83" fmla="*/ 100 h 286"/>
                  <a:gd name="T84" fmla="*/ 82 w 189"/>
                  <a:gd name="T85" fmla="*/ 102 h 286"/>
                  <a:gd name="T86" fmla="*/ 68 w 189"/>
                  <a:gd name="T87" fmla="*/ 107 h 286"/>
                  <a:gd name="T88" fmla="*/ 55 w 189"/>
                  <a:gd name="T89" fmla="*/ 117 h 286"/>
                  <a:gd name="T90" fmla="*/ 44 w 189"/>
                  <a:gd name="T91" fmla="*/ 132 h 286"/>
                  <a:gd name="T92" fmla="*/ 36 w 189"/>
                  <a:gd name="T93" fmla="*/ 152 h 286"/>
                  <a:gd name="T94" fmla="*/ 33 w 189"/>
                  <a:gd name="T95" fmla="*/ 179 h 286"/>
                  <a:gd name="T96" fmla="*/ 37 w 189"/>
                  <a:gd name="T97" fmla="*/ 215 h 286"/>
                  <a:gd name="T98" fmla="*/ 50 w 189"/>
                  <a:gd name="T99" fmla="*/ 241 h 286"/>
                  <a:gd name="T100" fmla="*/ 68 w 189"/>
                  <a:gd name="T101" fmla="*/ 256 h 286"/>
                  <a:gd name="T102" fmla="*/ 89 w 189"/>
                  <a:gd name="T103" fmla="*/ 26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9" h="286">
                    <a:moveTo>
                      <a:pt x="76" y="284"/>
                    </a:moveTo>
                    <a:cubicBezTo>
                      <a:pt x="66" y="284"/>
                      <a:pt x="57" y="282"/>
                      <a:pt x="47" y="279"/>
                    </a:cubicBezTo>
                    <a:cubicBezTo>
                      <a:pt x="38" y="275"/>
                      <a:pt x="30" y="269"/>
                      <a:pt x="23" y="261"/>
                    </a:cubicBezTo>
                    <a:cubicBezTo>
                      <a:pt x="17" y="253"/>
                      <a:pt x="11" y="243"/>
                      <a:pt x="7" y="230"/>
                    </a:cubicBezTo>
                    <a:cubicBezTo>
                      <a:pt x="2" y="218"/>
                      <a:pt x="0" y="204"/>
                      <a:pt x="0" y="187"/>
                    </a:cubicBezTo>
                    <a:cubicBezTo>
                      <a:pt x="0" y="172"/>
                      <a:pt x="3" y="157"/>
                      <a:pt x="8" y="144"/>
                    </a:cubicBezTo>
                    <a:cubicBezTo>
                      <a:pt x="13" y="132"/>
                      <a:pt x="20" y="120"/>
                      <a:pt x="29" y="111"/>
                    </a:cubicBezTo>
                    <a:cubicBezTo>
                      <a:pt x="38" y="102"/>
                      <a:pt x="49" y="95"/>
                      <a:pt x="61" y="89"/>
                    </a:cubicBezTo>
                    <a:cubicBezTo>
                      <a:pt x="73" y="84"/>
                      <a:pt x="86" y="82"/>
                      <a:pt x="100" y="82"/>
                    </a:cubicBezTo>
                    <a:cubicBezTo>
                      <a:pt x="106" y="82"/>
                      <a:pt x="112" y="82"/>
                      <a:pt x="118" y="83"/>
                    </a:cubicBezTo>
                    <a:cubicBezTo>
                      <a:pt x="123" y="84"/>
                      <a:pt x="128" y="85"/>
                      <a:pt x="132" y="86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89" y="266"/>
                      <a:pt x="189" y="266"/>
                      <a:pt x="189" y="266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87" y="279"/>
                      <a:pt x="184" y="280"/>
                      <a:pt x="181" y="281"/>
                    </a:cubicBezTo>
                    <a:cubicBezTo>
                      <a:pt x="178" y="282"/>
                      <a:pt x="175" y="283"/>
                      <a:pt x="172" y="284"/>
                    </a:cubicBezTo>
                    <a:cubicBezTo>
                      <a:pt x="169" y="284"/>
                      <a:pt x="166" y="285"/>
                      <a:pt x="162" y="285"/>
                    </a:cubicBezTo>
                    <a:cubicBezTo>
                      <a:pt x="159" y="286"/>
                      <a:pt x="156" y="286"/>
                      <a:pt x="153" y="286"/>
                    </a:cubicBezTo>
                    <a:cubicBezTo>
                      <a:pt x="151" y="286"/>
                      <a:pt x="148" y="286"/>
                      <a:pt x="146" y="285"/>
                    </a:cubicBezTo>
                    <a:cubicBezTo>
                      <a:pt x="144" y="285"/>
                      <a:pt x="142" y="284"/>
                      <a:pt x="140" y="283"/>
                    </a:cubicBezTo>
                    <a:cubicBezTo>
                      <a:pt x="138" y="282"/>
                      <a:pt x="137" y="280"/>
                      <a:pt x="135" y="278"/>
                    </a:cubicBezTo>
                    <a:cubicBezTo>
                      <a:pt x="134" y="275"/>
                      <a:pt x="134" y="272"/>
                      <a:pt x="134" y="268"/>
                    </a:cubicBezTo>
                    <a:cubicBezTo>
                      <a:pt x="134" y="264"/>
                      <a:pt x="134" y="264"/>
                      <a:pt x="134" y="264"/>
                    </a:cubicBezTo>
                    <a:cubicBezTo>
                      <a:pt x="132" y="266"/>
                      <a:pt x="129" y="268"/>
                      <a:pt x="126" y="270"/>
                    </a:cubicBezTo>
                    <a:cubicBezTo>
                      <a:pt x="123" y="273"/>
                      <a:pt x="119" y="275"/>
                      <a:pt x="114" y="277"/>
                    </a:cubicBezTo>
                    <a:cubicBezTo>
                      <a:pt x="109" y="279"/>
                      <a:pt x="103" y="281"/>
                      <a:pt x="97" y="282"/>
                    </a:cubicBezTo>
                    <a:cubicBezTo>
                      <a:pt x="90" y="284"/>
                      <a:pt x="83" y="284"/>
                      <a:pt x="76" y="284"/>
                    </a:cubicBezTo>
                    <a:close/>
                    <a:moveTo>
                      <a:pt x="89" y="261"/>
                    </a:moveTo>
                    <a:cubicBezTo>
                      <a:pt x="93" y="261"/>
                      <a:pt x="96" y="260"/>
                      <a:pt x="99" y="260"/>
                    </a:cubicBezTo>
                    <a:cubicBezTo>
                      <a:pt x="102" y="260"/>
                      <a:pt x="105" y="259"/>
                      <a:pt x="108" y="258"/>
                    </a:cubicBezTo>
                    <a:cubicBezTo>
                      <a:pt x="114" y="257"/>
                      <a:pt x="118" y="255"/>
                      <a:pt x="122" y="253"/>
                    </a:cubicBezTo>
                    <a:cubicBezTo>
                      <a:pt x="126" y="251"/>
                      <a:pt x="130" y="248"/>
                      <a:pt x="132" y="246"/>
                    </a:cubicBezTo>
                    <a:cubicBezTo>
                      <a:pt x="132" y="114"/>
                      <a:pt x="132" y="114"/>
                      <a:pt x="132" y="114"/>
                    </a:cubicBezTo>
                    <a:cubicBezTo>
                      <a:pt x="131" y="112"/>
                      <a:pt x="130" y="111"/>
                      <a:pt x="128" y="109"/>
                    </a:cubicBezTo>
                    <a:cubicBezTo>
                      <a:pt x="126" y="107"/>
                      <a:pt x="124" y="106"/>
                      <a:pt x="121" y="105"/>
                    </a:cubicBezTo>
                    <a:cubicBezTo>
                      <a:pt x="118" y="103"/>
                      <a:pt x="114" y="102"/>
                      <a:pt x="110" y="101"/>
                    </a:cubicBezTo>
                    <a:cubicBezTo>
                      <a:pt x="106" y="100"/>
                      <a:pt x="101" y="100"/>
                      <a:pt x="96" y="100"/>
                    </a:cubicBezTo>
                    <a:cubicBezTo>
                      <a:pt x="91" y="100"/>
                      <a:pt x="87" y="101"/>
                      <a:pt x="82" y="102"/>
                    </a:cubicBezTo>
                    <a:cubicBezTo>
                      <a:pt x="77" y="103"/>
                      <a:pt x="73" y="104"/>
                      <a:pt x="68" y="107"/>
                    </a:cubicBezTo>
                    <a:cubicBezTo>
                      <a:pt x="64" y="110"/>
                      <a:pt x="59" y="113"/>
                      <a:pt x="55" y="117"/>
                    </a:cubicBezTo>
                    <a:cubicBezTo>
                      <a:pt x="51" y="121"/>
                      <a:pt x="47" y="126"/>
                      <a:pt x="44" y="132"/>
                    </a:cubicBezTo>
                    <a:cubicBezTo>
                      <a:pt x="41" y="137"/>
                      <a:pt x="38" y="144"/>
                      <a:pt x="36" y="152"/>
                    </a:cubicBezTo>
                    <a:cubicBezTo>
                      <a:pt x="34" y="160"/>
                      <a:pt x="33" y="169"/>
                      <a:pt x="33" y="179"/>
                    </a:cubicBezTo>
                    <a:cubicBezTo>
                      <a:pt x="33" y="193"/>
                      <a:pt x="34" y="205"/>
                      <a:pt x="37" y="215"/>
                    </a:cubicBezTo>
                    <a:cubicBezTo>
                      <a:pt x="41" y="226"/>
                      <a:pt x="45" y="234"/>
                      <a:pt x="50" y="241"/>
                    </a:cubicBezTo>
                    <a:cubicBezTo>
                      <a:pt x="55" y="248"/>
                      <a:pt x="61" y="253"/>
                      <a:pt x="68" y="256"/>
                    </a:cubicBezTo>
                    <a:cubicBezTo>
                      <a:pt x="75" y="259"/>
                      <a:pt x="82" y="261"/>
                      <a:pt x="89" y="2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03ABCE4C-8F3F-495D-81DE-0857738BB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4" y="1008"/>
                <a:ext cx="31" cy="30"/>
              </a:xfrm>
              <a:custGeom>
                <a:avLst/>
                <a:gdLst>
                  <a:gd name="T0" fmla="*/ 21 w 42"/>
                  <a:gd name="T1" fmla="*/ 0 h 41"/>
                  <a:gd name="T2" fmla="*/ 42 w 42"/>
                  <a:gd name="T3" fmla="*/ 20 h 41"/>
                  <a:gd name="T4" fmla="*/ 21 w 42"/>
                  <a:gd name="T5" fmla="*/ 41 h 41"/>
                  <a:gd name="T6" fmla="*/ 0 w 42"/>
                  <a:gd name="T7" fmla="*/ 20 h 41"/>
                  <a:gd name="T8" fmla="*/ 21 w 42"/>
                  <a:gd name="T9" fmla="*/ 0 h 41"/>
                  <a:gd name="T10" fmla="*/ 21 w 42"/>
                  <a:gd name="T11" fmla="*/ 38 h 41"/>
                  <a:gd name="T12" fmla="*/ 38 w 42"/>
                  <a:gd name="T13" fmla="*/ 20 h 41"/>
                  <a:gd name="T14" fmla="*/ 21 w 42"/>
                  <a:gd name="T15" fmla="*/ 3 h 41"/>
                  <a:gd name="T16" fmla="*/ 4 w 42"/>
                  <a:gd name="T17" fmla="*/ 20 h 41"/>
                  <a:gd name="T18" fmla="*/ 21 w 42"/>
                  <a:gd name="T19" fmla="*/ 38 h 41"/>
                  <a:gd name="T20" fmla="*/ 13 w 42"/>
                  <a:gd name="T21" fmla="*/ 8 h 41"/>
                  <a:gd name="T22" fmla="*/ 22 w 42"/>
                  <a:gd name="T23" fmla="*/ 8 h 41"/>
                  <a:gd name="T24" fmla="*/ 31 w 42"/>
                  <a:gd name="T25" fmla="*/ 15 h 41"/>
                  <a:gd name="T26" fmla="*/ 24 w 42"/>
                  <a:gd name="T27" fmla="*/ 22 h 41"/>
                  <a:gd name="T28" fmla="*/ 31 w 42"/>
                  <a:gd name="T29" fmla="*/ 33 h 41"/>
                  <a:gd name="T30" fmla="*/ 27 w 42"/>
                  <a:gd name="T31" fmla="*/ 33 h 41"/>
                  <a:gd name="T32" fmla="*/ 21 w 42"/>
                  <a:gd name="T33" fmla="*/ 22 h 41"/>
                  <a:gd name="T34" fmla="*/ 17 w 42"/>
                  <a:gd name="T35" fmla="*/ 22 h 41"/>
                  <a:gd name="T36" fmla="*/ 17 w 42"/>
                  <a:gd name="T37" fmla="*/ 33 h 41"/>
                  <a:gd name="T38" fmla="*/ 13 w 42"/>
                  <a:gd name="T39" fmla="*/ 33 h 41"/>
                  <a:gd name="T40" fmla="*/ 13 w 42"/>
                  <a:gd name="T41" fmla="*/ 8 h 41"/>
                  <a:gd name="T42" fmla="*/ 17 w 42"/>
                  <a:gd name="T43" fmla="*/ 19 h 41"/>
                  <a:gd name="T44" fmla="*/ 20 w 42"/>
                  <a:gd name="T45" fmla="*/ 19 h 41"/>
                  <a:gd name="T46" fmla="*/ 27 w 42"/>
                  <a:gd name="T47" fmla="*/ 15 h 41"/>
                  <a:gd name="T48" fmla="*/ 22 w 42"/>
                  <a:gd name="T49" fmla="*/ 11 h 41"/>
                  <a:gd name="T50" fmla="*/ 17 w 42"/>
                  <a:gd name="T51" fmla="*/ 11 h 41"/>
                  <a:gd name="T52" fmla="*/ 17 w 42"/>
                  <a:gd name="T5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" h="41">
                    <a:moveTo>
                      <a:pt x="21" y="0"/>
                    </a:moveTo>
                    <a:cubicBezTo>
                      <a:pt x="32" y="0"/>
                      <a:pt x="42" y="9"/>
                      <a:pt x="42" y="20"/>
                    </a:cubicBezTo>
                    <a:cubicBezTo>
                      <a:pt x="42" y="32"/>
                      <a:pt x="32" y="41"/>
                      <a:pt x="21" y="41"/>
                    </a:cubicBezTo>
                    <a:cubicBezTo>
                      <a:pt x="9" y="41"/>
                      <a:pt x="0" y="32"/>
                      <a:pt x="0" y="20"/>
                    </a:cubicBezTo>
                    <a:cubicBezTo>
                      <a:pt x="0" y="9"/>
                      <a:pt x="9" y="0"/>
                      <a:pt x="21" y="0"/>
                    </a:cubicBezTo>
                    <a:close/>
                    <a:moveTo>
                      <a:pt x="21" y="38"/>
                    </a:moveTo>
                    <a:cubicBezTo>
                      <a:pt x="31" y="38"/>
                      <a:pt x="38" y="31"/>
                      <a:pt x="38" y="20"/>
                    </a:cubicBezTo>
                    <a:cubicBezTo>
                      <a:pt x="38" y="10"/>
                      <a:pt x="31" y="3"/>
                      <a:pt x="21" y="3"/>
                    </a:cubicBezTo>
                    <a:cubicBezTo>
                      <a:pt x="11" y="3"/>
                      <a:pt x="4" y="10"/>
                      <a:pt x="4" y="20"/>
                    </a:cubicBezTo>
                    <a:cubicBezTo>
                      <a:pt x="4" y="31"/>
                      <a:pt x="11" y="38"/>
                      <a:pt x="21" y="38"/>
                    </a:cubicBezTo>
                    <a:close/>
                    <a:moveTo>
                      <a:pt x="13" y="8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8" y="8"/>
                      <a:pt x="31" y="11"/>
                      <a:pt x="31" y="15"/>
                    </a:cubicBezTo>
                    <a:cubicBezTo>
                      <a:pt x="31" y="20"/>
                      <a:pt x="28" y="22"/>
                      <a:pt x="24" y="22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3" y="33"/>
                      <a:pt x="13" y="33"/>
                      <a:pt x="13" y="33"/>
                    </a:cubicBezTo>
                    <a:lnTo>
                      <a:pt x="13" y="8"/>
                    </a:lnTo>
                    <a:close/>
                    <a:moveTo>
                      <a:pt x="17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4" y="19"/>
                      <a:pt x="27" y="19"/>
                      <a:pt x="27" y="15"/>
                    </a:cubicBezTo>
                    <a:cubicBezTo>
                      <a:pt x="27" y="12"/>
                      <a:pt x="24" y="11"/>
                      <a:pt x="22" y="11"/>
                    </a:cubicBezTo>
                    <a:cubicBezTo>
                      <a:pt x="17" y="11"/>
                      <a:pt x="17" y="11"/>
                      <a:pt x="17" y="11"/>
                    </a:cubicBezTo>
                    <a:lnTo>
                      <a:pt x="1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AA75-A55F-47CE-8551-E79778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E78DD-AC0B-4BEE-8ADF-305ABB8AE30A}"/>
              </a:ext>
            </a:extLst>
          </p:cNvPr>
          <p:cNvSpPr/>
          <p:nvPr/>
        </p:nvSpPr>
        <p:spPr>
          <a:xfrm>
            <a:off x="2847398" y="1359475"/>
            <a:ext cx="5690095" cy="3248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Quantum computing</a:t>
            </a:r>
            <a:r>
              <a:rPr lang="en-US" sz="20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is an emerging technology that harnesses the properties of </a:t>
            </a:r>
            <a:r>
              <a:rPr lang="en-US" sz="20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quantum physics</a:t>
            </a:r>
            <a:r>
              <a:rPr lang="en-US" sz="20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to perform calculations</a:t>
            </a:r>
          </a:p>
          <a:p>
            <a:endParaRPr lang="en-US" sz="20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sz="20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Quantum algorithms</a:t>
            </a:r>
            <a:r>
              <a:rPr lang="en-US" sz="20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use these features to run much faster – e.g., </a:t>
            </a:r>
            <a:r>
              <a:rPr lang="en-US" sz="20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Shor’s Algorithm</a:t>
            </a:r>
          </a:p>
          <a:p>
            <a:endParaRPr lang="en-US" sz="2000" b="1" u="sng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r>
              <a:rPr lang="en-US" sz="20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 speed could lead to much more efficient artificial intelligence training or world simulation – but it’s a long way off</a:t>
            </a:r>
          </a:p>
        </p:txBody>
      </p:sp>
      <p:pic>
        <p:nvPicPr>
          <p:cNvPr id="10242" name="Picture 2" descr="Quantum nature of Devs – fxguide">
            <a:extLst>
              <a:ext uri="{FF2B5EF4-FFF2-40B4-BE49-F238E27FC236}">
                <a16:creationId xmlns:a16="http://schemas.microsoft.com/office/drawing/2014/main" id="{2DCDD8CA-82DA-48FD-A20F-19709B2BC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7" y="1359475"/>
            <a:ext cx="2127398" cy="324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31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iving in Alan Turing's Future | The New Yorker">
            <a:extLst>
              <a:ext uri="{FF2B5EF4-FFF2-40B4-BE49-F238E27FC236}">
                <a16:creationId xmlns:a16="http://schemas.microsoft.com/office/drawing/2014/main" id="{79A7E555-049A-43E6-A729-1B9AB4F25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72791"/>
            <a:ext cx="2128838" cy="283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166854-E6B6-4466-A775-29BA7580331A}"/>
              </a:ext>
            </a:extLst>
          </p:cNvPr>
          <p:cNvSpPr/>
          <p:nvPr/>
        </p:nvSpPr>
        <p:spPr>
          <a:xfrm>
            <a:off x="504825" y="4362448"/>
            <a:ext cx="2128838" cy="29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Alan Turing</a:t>
            </a:r>
          </a:p>
          <a:p>
            <a:endParaRPr lang="en-US" sz="24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4F0C49-3C34-4001-ACAE-FCDA1991E6CE}"/>
              </a:ext>
            </a:extLst>
          </p:cNvPr>
          <p:cNvSpPr txBox="1">
            <a:spLocks/>
          </p:cNvSpPr>
          <p:nvPr/>
        </p:nvSpPr>
        <p:spPr>
          <a:xfrm>
            <a:off x="5612082" y="490688"/>
            <a:ext cx="2528025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Krona One" panose="020B0604020202020204" charset="0"/>
                <a:cs typeface="Miriam Libre" panose="00000500000000000000" pitchFamily="2" charset="-79"/>
              </a:rPr>
              <a:t>in History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078975-45A1-4121-8D5E-56D7448878D0}"/>
              </a:ext>
            </a:extLst>
          </p:cNvPr>
          <p:cNvSpPr/>
          <p:nvPr/>
        </p:nvSpPr>
        <p:spPr>
          <a:xfrm>
            <a:off x="2633663" y="1572791"/>
            <a:ext cx="2538411" cy="884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 Turing Test</a:t>
            </a: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– can a person tell a computer from a human?</a:t>
            </a:r>
            <a:endParaRPr lang="en-US" sz="1600" u="sng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endParaRPr lang="en-US" sz="24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79B603A-6745-472A-8B23-E7C0B0201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2457450"/>
            <a:ext cx="2166938" cy="165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06B44A-C726-4FC0-A79C-3BCCE9A091CF}"/>
              </a:ext>
            </a:extLst>
          </p:cNvPr>
          <p:cNvSpPr/>
          <p:nvPr/>
        </p:nvSpPr>
        <p:spPr>
          <a:xfrm>
            <a:off x="2819399" y="4219575"/>
            <a:ext cx="2166938" cy="33337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Can a machine think?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CDC817-A225-43EB-8259-8D77C862C91A}"/>
              </a:ext>
            </a:extLst>
          </p:cNvPr>
          <p:cNvSpPr/>
          <p:nvPr/>
        </p:nvSpPr>
        <p:spPr>
          <a:xfrm>
            <a:off x="5642700" y="1703467"/>
            <a:ext cx="2819400" cy="661406"/>
          </a:xfrm>
          <a:prstGeom prst="roundRect">
            <a:avLst/>
          </a:prstGeom>
          <a:solidFill>
            <a:srgbClr val="FFA27A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Can a machine actually become conscious?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DBBBB9-2432-4990-9C70-874E030C1002}"/>
              </a:ext>
            </a:extLst>
          </p:cNvPr>
          <p:cNvSpPr/>
          <p:nvPr/>
        </p:nvSpPr>
        <p:spPr>
          <a:xfrm>
            <a:off x="5642700" y="3748668"/>
            <a:ext cx="2819400" cy="66140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Is the human mind a physical thing?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8FFD6E-19CF-4881-8E27-F2939FECF08F}"/>
              </a:ext>
            </a:extLst>
          </p:cNvPr>
          <p:cNvSpPr/>
          <p:nvPr/>
        </p:nvSpPr>
        <p:spPr>
          <a:xfrm>
            <a:off x="5642700" y="2710387"/>
            <a:ext cx="2819400" cy="6614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Will an A.I. ever be as intelligent as a human?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9D60CC-5622-4A43-A52F-DBE33DEF0B0F}"/>
              </a:ext>
            </a:extLst>
          </p:cNvPr>
          <p:cNvSpPr txBox="1">
            <a:spLocks/>
          </p:cNvSpPr>
          <p:nvPr/>
        </p:nvSpPr>
        <p:spPr>
          <a:xfrm>
            <a:off x="757175" y="489156"/>
            <a:ext cx="5073982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Krona One" panose="020B0604020202020204" charset="0"/>
                <a:cs typeface="Miriam Libre" panose="00000500000000000000" pitchFamily="2" charset="-79"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20539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2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EEF797-6AB5-48BA-BDE4-74C1873F4001}"/>
              </a:ext>
            </a:extLst>
          </p:cNvPr>
          <p:cNvSpPr/>
          <p:nvPr/>
        </p:nvSpPr>
        <p:spPr>
          <a:xfrm>
            <a:off x="6393180" y="2571750"/>
            <a:ext cx="2186938" cy="2045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8AA75-A55F-47CE-8551-E79778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A.I. is Everywhere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BE84AF-5034-4FE0-A714-B68692698D77}"/>
              </a:ext>
            </a:extLst>
          </p:cNvPr>
          <p:cNvSpPr txBox="1">
            <a:spLocks/>
          </p:cNvSpPr>
          <p:nvPr/>
        </p:nvSpPr>
        <p:spPr>
          <a:xfrm>
            <a:off x="6513425" y="2571750"/>
            <a:ext cx="19700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ctr"/>
            <a:r>
              <a:rPr lang="en-US" sz="2400" b="0" u="sng" dirty="0" err="1">
                <a:latin typeface="Miriam Libre" panose="00000500000000000000" pitchFamily="2" charset="-79"/>
                <a:cs typeface="Miriam Libre" panose="00000500000000000000" pitchFamily="2" charset="-79"/>
              </a:rPr>
              <a:t>Deepfakes</a:t>
            </a:r>
            <a:endParaRPr lang="en-US" sz="2400" b="0" u="sng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2050" name="Picture 2" descr="How to improve the self-driving car passenger experience - Ericsson">
            <a:extLst>
              <a:ext uri="{FF2B5EF4-FFF2-40B4-BE49-F238E27FC236}">
                <a16:creationId xmlns:a16="http://schemas.microsoft.com/office/drawing/2014/main" id="{1A7A6330-CF95-40BB-BB11-097B652AC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5" b="21544"/>
          <a:stretch/>
        </p:blipFill>
        <p:spPr bwMode="auto">
          <a:xfrm>
            <a:off x="563882" y="3818278"/>
            <a:ext cx="1970050" cy="7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5669D8-4CC8-4BEF-BE18-6711835E81AC}"/>
              </a:ext>
            </a:extLst>
          </p:cNvPr>
          <p:cNvSpPr/>
          <p:nvPr/>
        </p:nvSpPr>
        <p:spPr>
          <a:xfrm>
            <a:off x="2533932" y="3812001"/>
            <a:ext cx="3918907" cy="747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Self-Driving Cars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Litigation, job replacement</a:t>
            </a:r>
            <a:endParaRPr lang="en-US" sz="20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E78DD-AC0B-4BEE-8ADF-305ABB8AE30A}"/>
              </a:ext>
            </a:extLst>
          </p:cNvPr>
          <p:cNvSpPr/>
          <p:nvPr/>
        </p:nvSpPr>
        <p:spPr>
          <a:xfrm>
            <a:off x="3114907" y="2619942"/>
            <a:ext cx="3337932" cy="980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Facial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TikTok</a:t>
            </a: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or Snapchat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Data theft, algorithmic bias</a:t>
            </a:r>
          </a:p>
        </p:txBody>
      </p:sp>
      <p:pic>
        <p:nvPicPr>
          <p:cNvPr id="2052" name="Picture 4" descr="Face Recognition: Biometric Authentication | NEC">
            <a:extLst>
              <a:ext uri="{FF2B5EF4-FFF2-40B4-BE49-F238E27FC236}">
                <a16:creationId xmlns:a16="http://schemas.microsoft.com/office/drawing/2014/main" id="{BAE48E1C-0EE6-4833-A219-4FC320D5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2" y="2643568"/>
            <a:ext cx="2551025" cy="95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688A65-702A-49EC-A401-71CEE3E37861}"/>
              </a:ext>
            </a:extLst>
          </p:cNvPr>
          <p:cNvSpPr/>
          <p:nvPr/>
        </p:nvSpPr>
        <p:spPr>
          <a:xfrm>
            <a:off x="4665416" y="1404269"/>
            <a:ext cx="3914702" cy="992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u="sng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Recommendation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Deep learning –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Different measurements of success</a:t>
            </a:r>
          </a:p>
        </p:txBody>
      </p:sp>
      <p:pic>
        <p:nvPicPr>
          <p:cNvPr id="2054" name="Picture 6" descr="YouTube Community Guidelines &amp; Policies - How YouTube Works">
            <a:extLst>
              <a:ext uri="{FF2B5EF4-FFF2-40B4-BE49-F238E27FC236}">
                <a16:creationId xmlns:a16="http://schemas.microsoft.com/office/drawing/2014/main" id="{FF77008C-CC82-42E2-B372-DA496679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2" y="1501867"/>
            <a:ext cx="4008118" cy="89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epfake Tech Is Being Used to Create Fictitious Faces, Cats, Airbnbs">
            <a:extLst>
              <a:ext uri="{FF2B5EF4-FFF2-40B4-BE49-F238E27FC236}">
                <a16:creationId xmlns:a16="http://schemas.microsoft.com/office/drawing/2014/main" id="{9C06777F-C8DB-4524-8295-77ED0BDF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24" y="3067468"/>
            <a:ext cx="1970050" cy="147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60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4BE84AF-5034-4FE0-A714-B68692698D77}"/>
              </a:ext>
            </a:extLst>
          </p:cNvPr>
          <p:cNvSpPr txBox="1">
            <a:spLocks/>
          </p:cNvSpPr>
          <p:nvPr/>
        </p:nvSpPr>
        <p:spPr>
          <a:xfrm>
            <a:off x="720000" y="435500"/>
            <a:ext cx="289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dirty="0" err="1"/>
              <a:t>Deepfakes</a:t>
            </a:r>
            <a:endParaRPr lang="en-US" dirty="0"/>
          </a:p>
        </p:txBody>
      </p:sp>
      <p:pic>
        <p:nvPicPr>
          <p:cNvPr id="4098" name="Picture 2" descr="Kendrick Lamar's latest music video includes deepfakes of Will Smith and  Kanye | Engadget">
            <a:extLst>
              <a:ext uri="{FF2B5EF4-FFF2-40B4-BE49-F238E27FC236}">
                <a16:creationId xmlns:a16="http://schemas.microsoft.com/office/drawing/2014/main" id="{E3F82B81-3550-483E-B6F3-8EB1D2DEC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0" r="23746"/>
          <a:stretch/>
        </p:blipFill>
        <p:spPr bwMode="auto">
          <a:xfrm>
            <a:off x="5981700" y="1376996"/>
            <a:ext cx="2466026" cy="316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7995F9-DD4D-4D72-B7F4-37C7FF327134}"/>
              </a:ext>
            </a:extLst>
          </p:cNvPr>
          <p:cNvSpPr txBox="1"/>
          <p:nvPr/>
        </p:nvSpPr>
        <p:spPr>
          <a:xfrm>
            <a:off x="7214713" y="3891378"/>
            <a:ext cx="123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n>
                  <a:solidFill>
                    <a:schemeClr val="tx1"/>
                  </a:solidFill>
                </a:ln>
                <a:solidFill>
                  <a:srgbClr val="67172A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Kendrick or Will?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B6E24-FFD3-4507-87DC-C87CABC76C6E}"/>
              </a:ext>
            </a:extLst>
          </p:cNvPr>
          <p:cNvSpPr/>
          <p:nvPr/>
        </p:nvSpPr>
        <p:spPr>
          <a:xfrm>
            <a:off x="3990365" y="514910"/>
            <a:ext cx="3915777" cy="57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“Deep Learning” + “Fake”</a:t>
            </a:r>
          </a:p>
        </p:txBody>
      </p:sp>
      <p:pic>
        <p:nvPicPr>
          <p:cNvPr id="3" name="obamadeepfake">
            <a:hlinkClick r:id="" action="ppaction://media"/>
            <a:extLst>
              <a:ext uri="{FF2B5EF4-FFF2-40B4-BE49-F238E27FC236}">
                <a16:creationId xmlns:a16="http://schemas.microsoft.com/office/drawing/2014/main" id="{3AF9EDEA-44AF-47E1-B1D8-4A4F12815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008" y="1376996"/>
            <a:ext cx="3458111" cy="15795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CBF177-3473-4D14-BFEF-AEA25E025438}"/>
              </a:ext>
            </a:extLst>
          </p:cNvPr>
          <p:cNvSpPr/>
          <p:nvPr/>
        </p:nvSpPr>
        <p:spPr>
          <a:xfrm>
            <a:off x="2297063" y="1376996"/>
            <a:ext cx="1825948" cy="157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F2A7AB-CB7E-45CE-B6C0-05E05CC0B3DD}"/>
              </a:ext>
            </a:extLst>
          </p:cNvPr>
          <p:cNvSpPr/>
          <p:nvPr/>
        </p:nvSpPr>
        <p:spPr>
          <a:xfrm>
            <a:off x="532254" y="2966748"/>
            <a:ext cx="3499887" cy="1661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Deepfakes</a:t>
            </a: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can spread dangerous misinformation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They can be used for many nefarious purposes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Detection can be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4100" name="Picture 4" descr="How Rogue One Recreated Princess Leia: New Actress &amp; CGI Explained">
            <a:extLst>
              <a:ext uri="{FF2B5EF4-FFF2-40B4-BE49-F238E27FC236}">
                <a16:creationId xmlns:a16="http://schemas.microsoft.com/office/drawing/2014/main" id="{74F19D7C-AC2D-409C-8875-AD54BB6F0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76" y="1376043"/>
            <a:ext cx="1861535" cy="96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ynthesia - AI Video Generation Platform">
            <a:extLst>
              <a:ext uri="{FF2B5EF4-FFF2-40B4-BE49-F238E27FC236}">
                <a16:creationId xmlns:a16="http://schemas.microsoft.com/office/drawing/2014/main" id="{838E8911-9D3E-429B-9A8F-A8F146F6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4" y="4101990"/>
            <a:ext cx="1870471" cy="3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ynthesiaclip">
            <a:hlinkClick r:id="" action="ppaction://media"/>
            <a:extLst>
              <a:ext uri="{FF2B5EF4-FFF2-40B4-BE49-F238E27FC236}">
                <a16:creationId xmlns:a16="http://schemas.microsoft.com/office/drawing/2014/main" id="{82510621-8798-4F32-BAF4-5902AB04E7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75461" y="2182576"/>
            <a:ext cx="1618630" cy="18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8D83-28C1-4C42-9F29-573398C4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445025"/>
            <a:ext cx="1107141" cy="572700"/>
          </a:xfrm>
        </p:spPr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C45649-33DD-4E53-B2FA-91592574AB44}"/>
              </a:ext>
            </a:extLst>
          </p:cNvPr>
          <p:cNvSpPr txBox="1">
            <a:spLocks/>
          </p:cNvSpPr>
          <p:nvPr/>
        </p:nvSpPr>
        <p:spPr>
          <a:xfrm>
            <a:off x="3293431" y="445025"/>
            <a:ext cx="17467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dirty="0"/>
              <a:t>of A.I.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F0B7C-A03B-4623-B51B-E84B716A96EC}"/>
              </a:ext>
            </a:extLst>
          </p:cNvPr>
          <p:cNvSpPr txBox="1"/>
          <p:nvPr/>
        </p:nvSpPr>
        <p:spPr>
          <a:xfrm>
            <a:off x="1647612" y="485005"/>
            <a:ext cx="174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rona One"/>
                <a:sym typeface="Krona One"/>
              </a:rPr>
              <a:t>Future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EF7AC-83B6-42F0-AFC5-044C21938ABA}"/>
              </a:ext>
            </a:extLst>
          </p:cNvPr>
          <p:cNvSpPr txBox="1"/>
          <p:nvPr/>
        </p:nvSpPr>
        <p:spPr>
          <a:xfrm>
            <a:off x="645459" y="1402080"/>
            <a:ext cx="608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How might artificial intelligence impact the future?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E657DC-89EB-4058-B731-7352824C3297}"/>
              </a:ext>
            </a:extLst>
          </p:cNvPr>
          <p:cNvGrpSpPr/>
          <p:nvPr/>
        </p:nvGrpSpPr>
        <p:grpSpPr>
          <a:xfrm>
            <a:off x="645458" y="1879385"/>
            <a:ext cx="1742779" cy="1848088"/>
            <a:chOff x="645456" y="1771412"/>
            <a:chExt cx="1742779" cy="1848088"/>
          </a:xfrm>
        </p:grpSpPr>
        <p:pic>
          <p:nvPicPr>
            <p:cNvPr id="8194" name="Picture 2" descr="Judge 723 | Futurama Wiki | Fandom">
              <a:extLst>
                <a:ext uri="{FF2B5EF4-FFF2-40B4-BE49-F238E27FC236}">
                  <a16:creationId xmlns:a16="http://schemas.microsoft.com/office/drawing/2014/main" id="{C69676E7-8DFD-430C-9F47-7C3CF1EA52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9" r="23708"/>
            <a:stretch/>
          </p:blipFill>
          <p:spPr bwMode="auto">
            <a:xfrm>
              <a:off x="645458" y="1771412"/>
              <a:ext cx="1742777" cy="1848088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D14468-17D7-4CB6-991A-7E80B358CAB5}"/>
                </a:ext>
              </a:extLst>
            </p:cNvPr>
            <p:cNvSpPr/>
            <p:nvPr/>
          </p:nvSpPr>
          <p:spPr>
            <a:xfrm>
              <a:off x="645456" y="3146695"/>
              <a:ext cx="1742777" cy="4728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Government by Algorithm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F2A217-6EDE-4871-AAC8-1EACEBED8B36}"/>
              </a:ext>
            </a:extLst>
          </p:cNvPr>
          <p:cNvGrpSpPr/>
          <p:nvPr/>
        </p:nvGrpSpPr>
        <p:grpSpPr>
          <a:xfrm>
            <a:off x="1199029" y="3862463"/>
            <a:ext cx="2576889" cy="1075482"/>
            <a:chOff x="1109215" y="3835446"/>
            <a:chExt cx="2576889" cy="1075482"/>
          </a:xfrm>
        </p:grpSpPr>
        <p:pic>
          <p:nvPicPr>
            <p:cNvPr id="8196" name="Picture 4" descr="Final Fantasy: The Spirits Within (2001) directed by Hironobu Sakaguchi,  Motonori Sakakibara • Reviews, film + cast • Letterboxd">
              <a:extLst>
                <a:ext uri="{FF2B5EF4-FFF2-40B4-BE49-F238E27FC236}">
                  <a16:creationId xmlns:a16="http://schemas.microsoft.com/office/drawing/2014/main" id="{88CA8C2C-DD42-4E34-8917-5B614611A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03"/>
            <a:stretch/>
          </p:blipFill>
          <p:spPr bwMode="auto">
            <a:xfrm>
              <a:off x="1109215" y="3835446"/>
              <a:ext cx="2576889" cy="1075482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D0F075-4316-4A78-A79C-F70CCB81BF88}"/>
                </a:ext>
              </a:extLst>
            </p:cNvPr>
            <p:cNvSpPr/>
            <p:nvPr/>
          </p:nvSpPr>
          <p:spPr>
            <a:xfrm>
              <a:off x="1115766" y="4541596"/>
              <a:ext cx="257033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Fully A.I.-Generated Films</a:t>
              </a:r>
            </a:p>
          </p:txBody>
        </p:sp>
      </p:grpSp>
      <p:pic>
        <p:nvPicPr>
          <p:cNvPr id="8198" name="Picture 6" descr="The Singularity - H+Pedia">
            <a:extLst>
              <a:ext uri="{FF2B5EF4-FFF2-40B4-BE49-F238E27FC236}">
                <a16:creationId xmlns:a16="http://schemas.microsoft.com/office/drawing/2014/main" id="{BA4B18B7-4A84-47F8-AE26-B1749C9F8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13372"/>
          <a:stretch/>
        </p:blipFill>
        <p:spPr bwMode="auto">
          <a:xfrm>
            <a:off x="4161129" y="1945388"/>
            <a:ext cx="4337413" cy="207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E38A35-5AA2-4902-870B-A02DC72CB40D}"/>
              </a:ext>
            </a:extLst>
          </p:cNvPr>
          <p:cNvSpPr txBox="1"/>
          <p:nvPr/>
        </p:nvSpPr>
        <p:spPr>
          <a:xfrm>
            <a:off x="4161129" y="4018376"/>
            <a:ext cx="433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When technological growth becomes uncontrollable and humanity changes forever</a:t>
            </a:r>
            <a:endParaRPr lang="en-US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8200" name="Picture 8" descr="SuperIntelligence | Welcome to Moviz Ark!">
            <a:extLst>
              <a:ext uri="{FF2B5EF4-FFF2-40B4-BE49-F238E27FC236}">
                <a16:creationId xmlns:a16="http://schemas.microsoft.com/office/drawing/2014/main" id="{A7CE80A9-1A8E-4468-B51F-8504B76A3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1"/>
          <a:stretch/>
        </p:blipFill>
        <p:spPr bwMode="auto">
          <a:xfrm>
            <a:off x="2597575" y="1879385"/>
            <a:ext cx="3379019" cy="1333500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331812-45FA-4F62-97F2-20919E56EB91}"/>
              </a:ext>
            </a:extLst>
          </p:cNvPr>
          <p:cNvSpPr txBox="1"/>
          <p:nvPr/>
        </p:nvSpPr>
        <p:spPr>
          <a:xfrm>
            <a:off x="2626125" y="3216388"/>
            <a:ext cx="241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riam Libre" panose="00000500000000000000" pitchFamily="2" charset="-79"/>
                <a:cs typeface="Miriam Libre" panose="00000500000000000000" pitchFamily="2" charset="-79"/>
              </a:rPr>
              <a:t>I</a:t>
            </a:r>
            <a:r>
              <a:rPr lang="en-US" sz="1400" b="0" dirty="0"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ntelligence </a:t>
            </a:r>
            <a:r>
              <a:rPr lang="en-US" dirty="0">
                <a:latin typeface="Miriam Libre" panose="00000500000000000000" pitchFamily="2" charset="-79"/>
                <a:cs typeface="Miriam Libre" panose="00000500000000000000" pitchFamily="2" charset="-79"/>
              </a:rPr>
              <a:t>E</a:t>
            </a:r>
            <a:r>
              <a:rPr lang="en-US" sz="1400" b="0" dirty="0"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xplosion</a:t>
            </a:r>
            <a:endParaRPr lang="en-US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8202" name="Picture 10" descr="Singularity: how governments can halt the rise of unfriendly, unstoppable  super-AI">
            <a:extLst>
              <a:ext uri="{FF2B5EF4-FFF2-40B4-BE49-F238E27FC236}">
                <a16:creationId xmlns:a16="http://schemas.microsoft.com/office/drawing/2014/main" id="{1CDDC880-859C-48D6-80F3-6A5A65C0C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r="22659"/>
          <a:stretch/>
        </p:blipFill>
        <p:spPr bwMode="auto">
          <a:xfrm>
            <a:off x="7729726" y="968077"/>
            <a:ext cx="1238302" cy="1096940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Super-Intelligent AI Paperclip Maximizer Conundrum and AI Self-Driving Cars  - AI Trends">
            <a:extLst>
              <a:ext uri="{FF2B5EF4-FFF2-40B4-BE49-F238E27FC236}">
                <a16:creationId xmlns:a16="http://schemas.microsoft.com/office/drawing/2014/main" id="{125794B4-B4CD-4169-8770-B5A1D9951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9835" y="1298878"/>
            <a:ext cx="1428878" cy="9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65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AA75-A55F-47CE-8551-E79778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Reality (XR)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E78DD-AC0B-4BEE-8ADF-305ABB8AE30A}"/>
              </a:ext>
            </a:extLst>
          </p:cNvPr>
          <p:cNvSpPr/>
          <p:nvPr/>
        </p:nvSpPr>
        <p:spPr>
          <a:xfrm>
            <a:off x="720000" y="1412854"/>
            <a:ext cx="1844091" cy="1158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irtual </a:t>
            </a:r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eality</a:t>
            </a:r>
          </a:p>
        </p:txBody>
      </p:sp>
      <p:pic>
        <p:nvPicPr>
          <p:cNvPr id="5122" name="Picture 2" descr="100+ Free Vr &amp; Virtual Reality Images">
            <a:extLst>
              <a:ext uri="{FF2B5EF4-FFF2-40B4-BE49-F238E27FC236}">
                <a16:creationId xmlns:a16="http://schemas.microsoft.com/office/drawing/2014/main" id="{75369DC7-0183-4A60-9E6C-B429534E9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3"/>
          <a:stretch/>
        </p:blipFill>
        <p:spPr bwMode="auto">
          <a:xfrm flipH="1">
            <a:off x="402309" y="2571750"/>
            <a:ext cx="2740065" cy="21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A6D9A-BA79-4507-8989-9DB29728EC27}"/>
              </a:ext>
            </a:extLst>
          </p:cNvPr>
          <p:cNvSpPr/>
          <p:nvPr/>
        </p:nvSpPr>
        <p:spPr>
          <a:xfrm>
            <a:off x="3142374" y="1405980"/>
            <a:ext cx="2716441" cy="1085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ugmented </a:t>
            </a:r>
            <a:r>
              <a:rPr lang="en-US" sz="3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</a:t>
            </a:r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AA4A9-9279-4463-AB77-9EFB3F361E62}"/>
              </a:ext>
            </a:extLst>
          </p:cNvPr>
          <p:cNvSpPr/>
          <p:nvPr/>
        </p:nvSpPr>
        <p:spPr>
          <a:xfrm>
            <a:off x="6083431" y="1412854"/>
            <a:ext cx="2567134" cy="763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Metaverse</a:t>
            </a:r>
            <a:endParaRPr lang="en-US" sz="2400" dirty="0">
              <a:solidFill>
                <a:schemeClr val="tx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5124" name="Picture 4" descr="Mashable Image">
            <a:extLst>
              <a:ext uri="{FF2B5EF4-FFF2-40B4-BE49-F238E27FC236}">
                <a16:creationId xmlns:a16="http://schemas.microsoft.com/office/drawing/2014/main" id="{E2BCE316-F556-45A9-9564-2F27FF786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27972"/>
          <a:stretch/>
        </p:blipFill>
        <p:spPr bwMode="auto">
          <a:xfrm>
            <a:off x="3272387" y="2552895"/>
            <a:ext cx="2475268" cy="212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metaverse, explained: what it is, and why tech companies love it -  Polygon">
            <a:extLst>
              <a:ext uri="{FF2B5EF4-FFF2-40B4-BE49-F238E27FC236}">
                <a16:creationId xmlns:a16="http://schemas.microsoft.com/office/drawing/2014/main" id="{4D4A6924-4C68-467E-939D-41F9DEBD7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6"/>
          <a:stretch/>
        </p:blipFill>
        <p:spPr bwMode="auto">
          <a:xfrm>
            <a:off x="6172789" y="2020979"/>
            <a:ext cx="2388418" cy="26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etaverse Real Estate: Why Investors Are Buying Virtual Land | Time">
            <a:extLst>
              <a:ext uri="{FF2B5EF4-FFF2-40B4-BE49-F238E27FC236}">
                <a16:creationId xmlns:a16="http://schemas.microsoft.com/office/drawing/2014/main" id="{32D062C3-7D90-49E5-8BB4-783EBE9D1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r="23980" b="705"/>
          <a:stretch/>
        </p:blipFill>
        <p:spPr bwMode="auto">
          <a:xfrm>
            <a:off x="5911587" y="1992302"/>
            <a:ext cx="2910822" cy="29096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Metaverse Real Estate: Why Investors Are Buying Virtual Land | Time">
            <a:extLst>
              <a:ext uri="{FF2B5EF4-FFF2-40B4-BE49-F238E27FC236}">
                <a16:creationId xmlns:a16="http://schemas.microsoft.com/office/drawing/2014/main" id="{6C68324E-8C8D-462D-95FB-3AACDF917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r="23980" b="705"/>
          <a:stretch/>
        </p:blipFill>
        <p:spPr bwMode="auto">
          <a:xfrm>
            <a:off x="5911587" y="1995739"/>
            <a:ext cx="2910822" cy="29096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31AEB-8D3D-4C50-9372-31A7E1421355}"/>
              </a:ext>
            </a:extLst>
          </p:cNvPr>
          <p:cNvSpPr txBox="1"/>
          <p:nvPr/>
        </p:nvSpPr>
        <p:spPr>
          <a:xfrm>
            <a:off x="6083431" y="2826164"/>
            <a:ext cx="2791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Is virtual real estate a good investment?</a:t>
            </a:r>
          </a:p>
        </p:txBody>
      </p:sp>
    </p:spTree>
    <p:extLst>
      <p:ext uri="{BB962C8B-B14F-4D97-AF65-F5344CB8AC3E}">
        <p14:creationId xmlns:p14="http://schemas.microsoft.com/office/powerpoint/2010/main" val="211162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C45649-33DD-4E53-B2FA-91592574AB44}"/>
              </a:ext>
            </a:extLst>
          </p:cNvPr>
          <p:cNvSpPr txBox="1">
            <a:spLocks/>
          </p:cNvSpPr>
          <p:nvPr/>
        </p:nvSpPr>
        <p:spPr>
          <a:xfrm>
            <a:off x="3293430" y="445025"/>
            <a:ext cx="485410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dirty="0"/>
              <a:t>of Extended Reality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1CD11F-A67E-41C8-A2BE-72A40606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445025"/>
            <a:ext cx="1107141" cy="572700"/>
          </a:xfrm>
        </p:spPr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76A11-D7E2-4C95-91B7-AD2D718CB17E}"/>
              </a:ext>
            </a:extLst>
          </p:cNvPr>
          <p:cNvSpPr txBox="1"/>
          <p:nvPr/>
        </p:nvSpPr>
        <p:spPr>
          <a:xfrm>
            <a:off x="1647612" y="485005"/>
            <a:ext cx="174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rona One"/>
                <a:sym typeface="Krona One"/>
              </a:rPr>
              <a:t>Future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5C93C-3B79-4096-90E2-9BD77809015B}"/>
              </a:ext>
            </a:extLst>
          </p:cNvPr>
          <p:cNvSpPr txBox="1"/>
          <p:nvPr/>
        </p:nvSpPr>
        <p:spPr>
          <a:xfrm>
            <a:off x="645459" y="1402080"/>
            <a:ext cx="671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How might extended reality (VR/AR/</a:t>
            </a:r>
            <a:r>
              <a:rPr lang="en-US" sz="1800" i="1" dirty="0" err="1">
                <a:latin typeface="Miriam Libre" panose="00000500000000000000" pitchFamily="2" charset="-79"/>
                <a:cs typeface="Miriam Libre" panose="00000500000000000000" pitchFamily="2" charset="-79"/>
              </a:rPr>
              <a:t>etc</a:t>
            </a:r>
            <a:r>
              <a:rPr lang="en-US" sz="1800" i="1" dirty="0">
                <a:latin typeface="Miriam Libre" panose="00000500000000000000" pitchFamily="2" charset="-79"/>
                <a:cs typeface="Miriam Libre" panose="00000500000000000000" pitchFamily="2" charset="-79"/>
              </a:rPr>
              <a:t>) impact the future?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948669-8240-4B6C-A0A6-5BE04089EC43}"/>
              </a:ext>
            </a:extLst>
          </p:cNvPr>
          <p:cNvGrpSpPr/>
          <p:nvPr/>
        </p:nvGrpSpPr>
        <p:grpSpPr>
          <a:xfrm>
            <a:off x="619324" y="1878222"/>
            <a:ext cx="1812490" cy="2987733"/>
            <a:chOff x="741367" y="1878222"/>
            <a:chExt cx="1812490" cy="2987733"/>
          </a:xfrm>
        </p:grpSpPr>
        <p:pic>
          <p:nvPicPr>
            <p:cNvPr id="9218" name="Picture 2" descr="Film review: Ready Player One - BBC Culture">
              <a:extLst>
                <a:ext uri="{FF2B5EF4-FFF2-40B4-BE49-F238E27FC236}">
                  <a16:creationId xmlns:a16="http://schemas.microsoft.com/office/drawing/2014/main" id="{FAE9D932-9002-4621-A5F3-7EF5DF4ABC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59" r="33918"/>
            <a:stretch/>
          </p:blipFill>
          <p:spPr bwMode="auto">
            <a:xfrm>
              <a:off x="741367" y="1878222"/>
              <a:ext cx="1812490" cy="2987733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CDF199-AF67-454F-BC94-ACCD50AEE0A4}"/>
                </a:ext>
              </a:extLst>
            </p:cNvPr>
            <p:cNvSpPr/>
            <p:nvPr/>
          </p:nvSpPr>
          <p:spPr>
            <a:xfrm>
              <a:off x="741367" y="1878222"/>
              <a:ext cx="1812490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Virtual Society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099EA8-25B7-41A3-A05A-9669904E1D31}"/>
              </a:ext>
            </a:extLst>
          </p:cNvPr>
          <p:cNvGrpSpPr/>
          <p:nvPr/>
        </p:nvGrpSpPr>
        <p:grpSpPr>
          <a:xfrm>
            <a:off x="4774284" y="2155767"/>
            <a:ext cx="3714163" cy="1925966"/>
            <a:chOff x="2997722" y="2165267"/>
            <a:chExt cx="4204355" cy="2102178"/>
          </a:xfrm>
        </p:grpSpPr>
        <p:pic>
          <p:nvPicPr>
            <p:cNvPr id="9220" name="Picture 4" descr="Rick &amp; Morty's Simulation Theory Explained: All The Evidence It's True">
              <a:extLst>
                <a:ext uri="{FF2B5EF4-FFF2-40B4-BE49-F238E27FC236}">
                  <a16:creationId xmlns:a16="http://schemas.microsoft.com/office/drawing/2014/main" id="{3828A3DC-33CC-41E1-A55B-326228E87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22" y="2165267"/>
              <a:ext cx="4204355" cy="2102178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25488D-DFDA-4760-BAD5-3C1A5B1F4D7A}"/>
                </a:ext>
              </a:extLst>
            </p:cNvPr>
            <p:cNvSpPr/>
            <p:nvPr/>
          </p:nvSpPr>
          <p:spPr>
            <a:xfrm>
              <a:off x="2997722" y="3898113"/>
              <a:ext cx="4204354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Are we living in a simulation?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9A0C79-ECB2-4621-8936-70244598DF50}"/>
              </a:ext>
            </a:extLst>
          </p:cNvPr>
          <p:cNvSpPr txBox="1"/>
          <p:nvPr/>
        </p:nvSpPr>
        <p:spPr>
          <a:xfrm>
            <a:off x="4774282" y="4081733"/>
            <a:ext cx="371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riam Libre" panose="00000500000000000000" pitchFamily="2" charset="-79"/>
                <a:cs typeface="Miriam Libre" panose="00000500000000000000" pitchFamily="2" charset="-79"/>
              </a:rPr>
              <a:t>Does it matter?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7D1204-BA1C-4971-87B7-13C445D087B0}"/>
              </a:ext>
            </a:extLst>
          </p:cNvPr>
          <p:cNvGrpSpPr/>
          <p:nvPr/>
        </p:nvGrpSpPr>
        <p:grpSpPr>
          <a:xfrm>
            <a:off x="2663610" y="1771412"/>
            <a:ext cx="1930864" cy="1859811"/>
            <a:chOff x="2673155" y="2062888"/>
            <a:chExt cx="1930864" cy="1859811"/>
          </a:xfrm>
        </p:grpSpPr>
        <p:pic>
          <p:nvPicPr>
            <p:cNvPr id="9224" name="Picture 8" descr="Brain-computer interfaces">
              <a:extLst>
                <a:ext uri="{FF2B5EF4-FFF2-40B4-BE49-F238E27FC236}">
                  <a16:creationId xmlns:a16="http://schemas.microsoft.com/office/drawing/2014/main" id="{9DF940E1-0269-499B-828F-34F7D9823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0" r="37607"/>
            <a:stretch/>
          </p:blipFill>
          <p:spPr bwMode="auto">
            <a:xfrm>
              <a:off x="2673155" y="2062888"/>
              <a:ext cx="1930864" cy="1848059"/>
            </a:xfrm>
            <a:prstGeom prst="rect">
              <a:avLst/>
            </a:prstGeom>
            <a:noFill/>
            <a:ln w="22225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5D5920-5EC9-4C11-A466-2AFAF4BB3D50}"/>
                </a:ext>
              </a:extLst>
            </p:cNvPr>
            <p:cNvSpPr/>
            <p:nvPr/>
          </p:nvSpPr>
          <p:spPr>
            <a:xfrm>
              <a:off x="2673155" y="3469065"/>
              <a:ext cx="1930864" cy="4536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riam Libre" panose="00000500000000000000" pitchFamily="2" charset="-79"/>
                  <a:cs typeface="Miriam Libre" panose="00000500000000000000" pitchFamily="2" charset="-79"/>
                </a:rPr>
                <a:t>Brain-Computer Interface</a:t>
              </a:r>
            </a:p>
          </p:txBody>
        </p:sp>
      </p:grpSp>
      <p:pic>
        <p:nvPicPr>
          <p:cNvPr id="9228" name="Picture 12" descr="Scepticism">
            <a:extLst>
              <a:ext uri="{FF2B5EF4-FFF2-40B4-BE49-F238E27FC236}">
                <a16:creationId xmlns:a16="http://schemas.microsoft.com/office/drawing/2014/main" id="{E10326B5-F853-4DCF-9907-4CE1F46FC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6" t="1491" r="9929" b="1927"/>
          <a:stretch/>
        </p:blipFill>
        <p:spPr bwMode="auto">
          <a:xfrm>
            <a:off x="2729998" y="3801145"/>
            <a:ext cx="1746102" cy="12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85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AA75-A55F-47CE-8551-E79778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</a:t>
            </a:r>
          </a:p>
        </p:txBody>
      </p:sp>
      <p:pic>
        <p:nvPicPr>
          <p:cNvPr id="6148" name="Picture 4" descr="[animate output image]">
            <a:extLst>
              <a:ext uri="{FF2B5EF4-FFF2-40B4-BE49-F238E27FC236}">
                <a16:creationId xmlns:a16="http://schemas.microsoft.com/office/drawing/2014/main" id="{06BFE702-2E10-46F2-BA7A-6CD1363F56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456849"/>
            <a:ext cx="3002029" cy="300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5C479B-DCF3-4804-A359-BDCD90DE88E8}"/>
              </a:ext>
            </a:extLst>
          </p:cNvPr>
          <p:cNvSpPr/>
          <p:nvPr/>
        </p:nvSpPr>
        <p:spPr>
          <a:xfrm>
            <a:off x="3864990" y="1456849"/>
            <a:ext cx="4559010" cy="30020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u="sng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algn="ctr"/>
            <a:r>
              <a:rPr lang="en-US" sz="2400" b="1" u="sng" dirty="0">
                <a:latin typeface="Miriam Libre" panose="00000500000000000000" pitchFamily="2" charset="-79"/>
                <a:cs typeface="Miriam Libre" panose="00000500000000000000" pitchFamily="2" charset="-79"/>
              </a:rPr>
              <a:t>What can be printed?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Miriam Libre" panose="00000500000000000000" pitchFamily="2" charset="-79"/>
                <a:cs typeface="Miriam Libre" panose="00000500000000000000" pitchFamily="2" charset="-79"/>
              </a:rPr>
              <a:t>D&amp;D miniatures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Miriam Libre" panose="00000500000000000000" pitchFamily="2" charset="-79"/>
                <a:cs typeface="Miriam Libre" panose="00000500000000000000" pitchFamily="2" charset="-79"/>
              </a:rPr>
              <a:t>Car parts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Miriam Libre" panose="00000500000000000000" pitchFamily="2" charset="-79"/>
                <a:cs typeface="Miriam Libre" panose="00000500000000000000" pitchFamily="2" charset="-79"/>
              </a:rPr>
              <a:t>Prosthetics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Miriam Libre" panose="00000500000000000000" pitchFamily="2" charset="-79"/>
                <a:cs typeface="Miriam Libre" panose="00000500000000000000" pitchFamily="2" charset="-79"/>
              </a:rPr>
              <a:t>Selfies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Miriam Libre" panose="00000500000000000000" pitchFamily="2" charset="-79"/>
                <a:cs typeface="Miriam Libre" panose="00000500000000000000" pitchFamily="2" charset="-79"/>
              </a:rPr>
              <a:t>Architecture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Miriam Libre" panose="00000500000000000000" pitchFamily="2" charset="-79"/>
                <a:cs typeface="Miriam Libre" panose="00000500000000000000" pitchFamily="2" charset="-79"/>
              </a:rPr>
              <a:t>3D Printers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428C8FEC-9786-442F-B445-B79F8DCD0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06" y="2571750"/>
            <a:ext cx="1098465" cy="146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60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AA75-A55F-47CE-8551-E79778D3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Devices - IoT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E78DD-AC0B-4BEE-8ADF-305ABB8AE30A}"/>
              </a:ext>
            </a:extLst>
          </p:cNvPr>
          <p:cNvSpPr/>
          <p:nvPr/>
        </p:nvSpPr>
        <p:spPr>
          <a:xfrm>
            <a:off x="720000" y="1362580"/>
            <a:ext cx="6297106" cy="1312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i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Would you want to live in a smart house?</a:t>
            </a:r>
          </a:p>
        </p:txBody>
      </p:sp>
      <p:pic>
        <p:nvPicPr>
          <p:cNvPr id="7170" name="Picture 2" descr="Smart House (TV Movie 1999) - IMDb">
            <a:extLst>
              <a:ext uri="{FF2B5EF4-FFF2-40B4-BE49-F238E27FC236}">
                <a16:creationId xmlns:a16="http://schemas.microsoft.com/office/drawing/2014/main" id="{BB193887-DD5B-489C-B43F-0518514EA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845" y="1017725"/>
            <a:ext cx="2589313" cy="36572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3FE842-6FB6-44DE-9ABB-7A4275094943}"/>
              </a:ext>
            </a:extLst>
          </p:cNvPr>
          <p:cNvSpPr txBox="1"/>
          <p:nvPr/>
        </p:nvSpPr>
        <p:spPr>
          <a:xfrm>
            <a:off x="961597" y="1830673"/>
            <a:ext cx="5385637" cy="101566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i="0" u="sng" dirty="0">
                <a:solidFill>
                  <a:srgbClr val="161513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IoT</a:t>
            </a:r>
            <a:r>
              <a:rPr lang="en-US" sz="2000" b="0" i="0" dirty="0">
                <a:solidFill>
                  <a:srgbClr val="161513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(the </a:t>
            </a:r>
            <a:r>
              <a:rPr lang="en-US" sz="2000" b="1" i="0" dirty="0">
                <a:solidFill>
                  <a:srgbClr val="161513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I</a:t>
            </a:r>
            <a:r>
              <a:rPr lang="en-US" sz="2000" i="0" dirty="0">
                <a:solidFill>
                  <a:srgbClr val="161513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nternet </a:t>
            </a:r>
            <a:r>
              <a:rPr lang="en-US" sz="2000" b="1" i="0" dirty="0">
                <a:solidFill>
                  <a:srgbClr val="161513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o</a:t>
            </a:r>
            <a:r>
              <a:rPr lang="en-US" sz="2000" i="0" dirty="0">
                <a:solidFill>
                  <a:srgbClr val="161513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f </a:t>
            </a:r>
            <a:r>
              <a:rPr lang="en-US" sz="2000" b="1" i="0" dirty="0">
                <a:solidFill>
                  <a:srgbClr val="161513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T</a:t>
            </a:r>
            <a:r>
              <a:rPr lang="en-US" sz="2000" i="0" dirty="0">
                <a:solidFill>
                  <a:srgbClr val="161513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hings) – a network of </a:t>
            </a:r>
            <a:r>
              <a:rPr lang="en-US" sz="2000" dirty="0">
                <a:solidFill>
                  <a:srgbClr val="161513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“smart” </a:t>
            </a:r>
            <a:r>
              <a:rPr lang="en-US" sz="2000" i="0" dirty="0">
                <a:solidFill>
                  <a:srgbClr val="161513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devices that connect with each other or the internet. Devices like…</a:t>
            </a:r>
            <a:endParaRPr lang="en-US" sz="2000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C9F9B-8094-4E07-8262-5796E28CDDC1}"/>
              </a:ext>
            </a:extLst>
          </p:cNvPr>
          <p:cNvSpPr txBox="1"/>
          <p:nvPr/>
        </p:nvSpPr>
        <p:spPr>
          <a:xfrm>
            <a:off x="838985" y="3041501"/>
            <a:ext cx="5630859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61513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Smart</a:t>
            </a:r>
            <a:r>
              <a:rPr lang="en-US" sz="2000" dirty="0">
                <a:solidFill>
                  <a:srgbClr val="161513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doorbells, locks, TVs, lights, fridges...</a:t>
            </a:r>
            <a:endParaRPr lang="en-US" sz="2000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F6FF8-BCB0-416B-8D32-9CE39C9703B5}"/>
              </a:ext>
            </a:extLst>
          </p:cNvPr>
          <p:cNvSpPr txBox="1"/>
          <p:nvPr/>
        </p:nvSpPr>
        <p:spPr>
          <a:xfrm>
            <a:off x="720001" y="3704336"/>
            <a:ext cx="3323583" cy="70788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61513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What could go wrong?</a:t>
            </a:r>
          </a:p>
          <a:p>
            <a:r>
              <a:rPr lang="en-US" sz="2000" dirty="0">
                <a:solidFill>
                  <a:srgbClr val="161513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security, privacy, control</a:t>
            </a:r>
            <a:endParaRPr lang="en-US" sz="2000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7174" name="Picture 6" descr="11 Reasons 'Smart House' Was The Stuff Of Nightmares - MTV">
            <a:extLst>
              <a:ext uri="{FF2B5EF4-FFF2-40B4-BE49-F238E27FC236}">
                <a16:creationId xmlns:a16="http://schemas.microsoft.com/office/drawing/2014/main" id="{F7165FF1-BA40-464B-AEC0-1320EA9386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183" y="3636776"/>
            <a:ext cx="1803063" cy="1803063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8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Blue Grid Interface &amp; Sticky Notes Company Profile by Slidesgo">
  <a:themeElements>
    <a:clrScheme name="Simple Light">
      <a:dk1>
        <a:srgbClr val="000000"/>
      </a:dk1>
      <a:lt1>
        <a:srgbClr val="FFFFFF"/>
      </a:lt1>
      <a:dk2>
        <a:srgbClr val="AA2FE6"/>
      </a:dk2>
      <a:lt2>
        <a:srgbClr val="FF7ACD"/>
      </a:lt2>
      <a:accent1>
        <a:srgbClr val="FFA27A"/>
      </a:accent1>
      <a:accent2>
        <a:srgbClr val="FFDF6D"/>
      </a:accent2>
      <a:accent3>
        <a:srgbClr val="8FFFC1"/>
      </a:accent3>
      <a:accent4>
        <a:srgbClr val="24069D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20965</TotalTime>
  <Words>2495</Words>
  <Application>Microsoft Office PowerPoint</Application>
  <PresentationFormat>On-screen Show (16:9)</PresentationFormat>
  <Paragraphs>201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Krona One</vt:lpstr>
      <vt:lpstr>Miriam Libre</vt:lpstr>
      <vt:lpstr>Blue Grid Interface &amp; Sticky Notes Company Profile by Slidesgo</vt:lpstr>
      <vt:lpstr>Computers &amp; Society</vt:lpstr>
      <vt:lpstr>PowerPoint Presentation</vt:lpstr>
      <vt:lpstr>A.I. is Everywhere</vt:lpstr>
      <vt:lpstr>PowerPoint Presentation</vt:lpstr>
      <vt:lpstr>The</vt:lpstr>
      <vt:lpstr>Extended Reality (XR)</vt:lpstr>
      <vt:lpstr>The</vt:lpstr>
      <vt:lpstr>3D Printing</vt:lpstr>
      <vt:lpstr>Smart Devices - IoT</vt:lpstr>
      <vt:lpstr>Quantum Computing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HTML &amp; CSS!</dc:title>
  <dc:creator>Marissa Dilisio</dc:creator>
  <cp:lastModifiedBy>Joseph Maxwell</cp:lastModifiedBy>
  <cp:revision>109</cp:revision>
  <dcterms:modified xsi:type="dcterms:W3CDTF">2022-05-31T17:03:15Z</dcterms:modified>
</cp:coreProperties>
</file>